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3" r:id="rId5"/>
  </p:sldMasterIdLst>
  <p:notesMasterIdLst>
    <p:notesMasterId r:id="rId17"/>
  </p:notesMasterIdLst>
  <p:handoutMasterIdLst>
    <p:handoutMasterId r:id="rId18"/>
  </p:handoutMasterIdLst>
  <p:sldIdLst>
    <p:sldId id="270" r:id="rId6"/>
    <p:sldId id="486" r:id="rId7"/>
    <p:sldId id="489" r:id="rId8"/>
    <p:sldId id="490" r:id="rId9"/>
    <p:sldId id="491" r:id="rId10"/>
    <p:sldId id="493" r:id="rId11"/>
    <p:sldId id="494" r:id="rId12"/>
    <p:sldId id="495" r:id="rId13"/>
    <p:sldId id="488" r:id="rId14"/>
    <p:sldId id="282" r:id="rId15"/>
    <p:sldId id="267" r:id="rId16"/>
  </p:sldIdLst>
  <p:sldSz cx="12192000" cy="6858000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Segoe UI Semibold" panose="020B0702040204020203" pitchFamily="34" charset="0"/>
      <p:bold r:id="rId23"/>
      <p:boldItalic r:id="rId24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AE16B025-C3A2-4770-A53D-4AA6DDBA1723}">
          <p14:sldIdLst>
            <p14:sldId id="270"/>
          </p14:sldIdLst>
        </p14:section>
        <p14:section name="Generic content slides" id="{D103FC67-406D-424D-8657-5961E7E9D2AC}">
          <p14:sldIdLst>
            <p14:sldId id="486"/>
            <p14:sldId id="489"/>
            <p14:sldId id="490"/>
            <p14:sldId id="491"/>
            <p14:sldId id="493"/>
            <p14:sldId id="494"/>
            <p14:sldId id="495"/>
            <p14:sldId id="488"/>
            <p14:sldId id="28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o Goodwin" initials="DG" lastIdx="2" clrIdx="0">
    <p:extLst>
      <p:ext uri="{19B8F6BF-5375-455C-9EA6-DF929625EA0E}">
        <p15:presenceInfo xmlns:p15="http://schemas.microsoft.com/office/powerpoint/2012/main" userId="S-1-5-21-944982710-3719898076-1944406440-1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073AE"/>
    <a:srgbClr val="4BC7E7"/>
    <a:srgbClr val="C91719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9813" autoAdjust="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3A867-C14A-434A-AFA5-DC44502E9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F4201-3994-43B1-A696-CDE80FFE0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EBB3-4947-4564-8E6E-71F96023BB91}" type="datetimeFigureOut">
              <a:rPr lang="en-GB" smtClean="0">
                <a:latin typeface="Open Sans" panose="020B0606030504020204" pitchFamily="34" charset="0"/>
              </a:rPr>
              <a:t>10/11/2020</a:t>
            </a:fld>
            <a:endParaRPr lang="en-GB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7A83C-DEC1-4ECC-AE72-B9850CEB9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999A3-A48C-4734-9E13-1BFB5779B5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3B9F1-9D66-4E9E-B8A7-F9890D58EE59}" type="slidenum">
              <a:rPr lang="en-GB" smtClean="0">
                <a:latin typeface="Open Sans" panose="020B0606030504020204" pitchFamily="34" charset="0"/>
              </a:rPr>
              <a:t>‹#›</a:t>
            </a:fld>
            <a:endParaRPr lang="en-GB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7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C3CA1BD8-EC9E-49B4-8551-B26DEEC0FA6E}" type="datetimeFigureOut">
              <a:rPr lang="id-ID" smtClean="0"/>
              <a:pPr/>
              <a:t>10/11/2020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16DFD0E9-A709-4522-A6D8-373F3D67BCC9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440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Title slide </a:t>
            </a:r>
            <a:r>
              <a:rPr lang="en-GB"/>
              <a:t>option one.</a:t>
            </a:r>
            <a:endParaRPr lang="en-GB" dirty="0"/>
          </a:p>
          <a:p>
            <a:r>
              <a:rPr lang="en-GB" dirty="0"/>
              <a:t>With a generic picture of London inserted.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D0E9-A709-4522-A6D8-373F3D67BCC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628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Draft CPM Text has been developed in WP4C, including five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Method B1 is the method preferred by Iridium - it is a simple approach with minimal changes to the Regulations. Maintain existing allocations, with suitable identification of their use for GMDSS.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Method B2 proposes a variation to B1 – adding a footnote excluding protection of GMDSS from adjacent-band emissions. We believe this is unnecessary, since Iridium has successfully operated in the band without issue since 1998.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Method B2 proposes another variation to B1 – identifying only the uplink for GMDSS. We believe this is inappropriate since GMDSS operates both to receive distress alerts (uplink) and to distribute maritime safety and rescue information (downlink).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riangles m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474189" y="6350"/>
            <a:ext cx="5717811" cy="6851650"/>
            <a:chOff x="6474189" y="6350"/>
            <a:chExt cx="5717811" cy="6851650"/>
          </a:xfrm>
        </p:grpSpPr>
        <p:grpSp>
          <p:nvGrpSpPr>
            <p:cNvPr id="8" name="Group 7"/>
            <p:cNvGrpSpPr/>
            <p:nvPr/>
          </p:nvGrpSpPr>
          <p:grpSpPr>
            <a:xfrm rot="10800000">
              <a:off x="9333094" y="6350"/>
              <a:ext cx="2858906" cy="6851650"/>
              <a:chOff x="-6350" y="6350"/>
              <a:chExt cx="2894013" cy="6935788"/>
            </a:xfrm>
            <a:solidFill>
              <a:schemeClr val="bg2">
                <a:alpha val="5000"/>
              </a:schemeClr>
            </a:solidFill>
          </p:grpSpPr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2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7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0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2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6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7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8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9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7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8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0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1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42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3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4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7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1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4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8"/>
              <p:cNvSpPr>
                <a:spLocks/>
              </p:cNvSpPr>
              <p:nvPr/>
            </p:nvSpPr>
            <p:spPr bwMode="auto">
              <a:xfrm>
                <a:off x="1150938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1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7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8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0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1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5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6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9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00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01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7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08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11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21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9333094" y="6350"/>
              <a:ext cx="1715657" cy="5708401"/>
              <a:chOff x="1150938" y="1163638"/>
              <a:chExt cx="1736725" cy="5778500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124" name="Freeform 62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74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5"/>
              <p:cNvSpPr>
                <a:spLocks/>
              </p:cNvSpPr>
              <p:nvPr/>
            </p:nvSpPr>
            <p:spPr bwMode="auto">
              <a:xfrm>
                <a:off x="1730375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4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6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17"/>
              <p:cNvSpPr>
                <a:spLocks/>
              </p:cNvSpPr>
              <p:nvPr/>
            </p:nvSpPr>
            <p:spPr bwMode="auto">
              <a:xfrm>
                <a:off x="2309813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2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3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0800000">
              <a:off x="8760686" y="570917"/>
              <a:ext cx="3431314" cy="6287083"/>
              <a:chOff x="-6350" y="6350"/>
              <a:chExt cx="3473451" cy="6364288"/>
            </a:xfrm>
            <a:solidFill>
              <a:schemeClr val="bg2">
                <a:lumMod val="50000"/>
                <a:alpha val="5000"/>
              </a:schemeClr>
            </a:solidFill>
          </p:grpSpPr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5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6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1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5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5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5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0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2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3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5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31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65000"/>
                <a:alpha val="5000"/>
              </a:schemeClr>
            </a:solidFill>
          </p:grpSpPr>
          <p:sp>
            <p:nvSpPr>
              <p:cNvPr id="77" name="Freeform 6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1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6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3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6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8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9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5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0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5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6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5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6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7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8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0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2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93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14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75000"/>
                <a:alpha val="5000"/>
              </a:schemeClr>
            </a:solidFill>
          </p:grpSpPr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9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0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97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03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4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5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09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10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2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13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0"/>
              <p:cNvSpPr>
                <a:spLocks/>
              </p:cNvSpPr>
              <p:nvPr/>
            </p:nvSpPr>
            <p:spPr bwMode="auto">
              <a:xfrm>
                <a:off x="2309813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4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6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2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35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0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1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4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47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8189846" y="6350"/>
              <a:ext cx="3429745" cy="6851650"/>
              <a:chOff x="573088" y="6350"/>
              <a:chExt cx="3471862" cy="6935788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28" name="Freeform 44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58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9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2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6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5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/>
              </p:cNvSpPr>
              <p:nvPr/>
            </p:nvSpPr>
            <p:spPr bwMode="auto">
              <a:xfrm>
                <a:off x="2887663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9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0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6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auto">
              <a:xfrm>
                <a:off x="2887663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2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3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6"/>
              <p:cNvSpPr>
                <a:spLocks/>
              </p:cNvSpPr>
              <p:nvPr/>
            </p:nvSpPr>
            <p:spPr bwMode="auto">
              <a:xfrm>
                <a:off x="2887663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8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1"/>
              <p:cNvSpPr>
                <a:spLocks/>
              </p:cNvSpPr>
              <p:nvPr/>
            </p:nvSpPr>
            <p:spPr bwMode="auto">
              <a:xfrm>
                <a:off x="3467100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55"/>
              <p:cNvSpPr>
                <a:spLocks/>
              </p:cNvSpPr>
              <p:nvPr/>
            </p:nvSpPr>
            <p:spPr bwMode="auto">
              <a:xfrm>
                <a:off x="3467100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67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70"/>
              <p:cNvSpPr>
                <a:spLocks/>
              </p:cNvSpPr>
              <p:nvPr/>
            </p:nvSpPr>
            <p:spPr bwMode="auto">
              <a:xfrm>
                <a:off x="3467100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0800000">
              <a:off x="6474189" y="6350"/>
              <a:ext cx="2286498" cy="6851650"/>
              <a:chOff x="3467100" y="6350"/>
              <a:chExt cx="2314576" cy="6935788"/>
            </a:xfrm>
            <a:solidFill>
              <a:schemeClr val="bg2">
                <a:lumMod val="95000"/>
                <a:alpha val="5000"/>
              </a:schemeClr>
            </a:solidFill>
          </p:grpSpPr>
          <p:sp>
            <p:nvSpPr>
              <p:cNvPr id="15" name="Freeform 150"/>
              <p:cNvSpPr>
                <a:spLocks/>
              </p:cNvSpPr>
              <p:nvPr/>
            </p:nvSpPr>
            <p:spPr bwMode="auto">
              <a:xfrm>
                <a:off x="3467100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4"/>
              <p:cNvSpPr>
                <a:spLocks/>
              </p:cNvSpPr>
              <p:nvPr/>
            </p:nvSpPr>
            <p:spPr bwMode="auto">
              <a:xfrm>
                <a:off x="3467100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9"/>
              <p:cNvSpPr>
                <a:spLocks/>
              </p:cNvSpPr>
              <p:nvPr/>
            </p:nvSpPr>
            <p:spPr bwMode="auto">
              <a:xfrm>
                <a:off x="3467100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1"/>
              <p:cNvSpPr>
                <a:spLocks/>
              </p:cNvSpPr>
              <p:nvPr/>
            </p:nvSpPr>
            <p:spPr bwMode="auto">
              <a:xfrm>
                <a:off x="3467100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5"/>
              <p:cNvSpPr>
                <a:spLocks/>
              </p:cNvSpPr>
              <p:nvPr/>
            </p:nvSpPr>
            <p:spPr bwMode="auto">
              <a:xfrm>
                <a:off x="3467100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8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2"/>
              <p:cNvSpPr>
                <a:spLocks/>
              </p:cNvSpPr>
              <p:nvPr/>
            </p:nvSpPr>
            <p:spPr bwMode="auto">
              <a:xfrm>
                <a:off x="3467100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3"/>
              <p:cNvSpPr>
                <a:spLocks/>
              </p:cNvSpPr>
              <p:nvPr/>
            </p:nvSpPr>
            <p:spPr bwMode="auto">
              <a:xfrm>
                <a:off x="40449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5"/>
              <p:cNvSpPr>
                <a:spLocks/>
              </p:cNvSpPr>
              <p:nvPr/>
            </p:nvSpPr>
            <p:spPr bwMode="auto">
              <a:xfrm>
                <a:off x="40449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7"/>
              <p:cNvSpPr>
                <a:spLocks/>
              </p:cNvSpPr>
              <p:nvPr/>
            </p:nvSpPr>
            <p:spPr bwMode="auto">
              <a:xfrm>
                <a:off x="40449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0"/>
              <p:cNvSpPr>
                <a:spLocks/>
              </p:cNvSpPr>
              <p:nvPr/>
            </p:nvSpPr>
            <p:spPr bwMode="auto">
              <a:xfrm>
                <a:off x="40449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1"/>
              <p:cNvSpPr>
                <a:spLocks/>
              </p:cNvSpPr>
              <p:nvPr/>
            </p:nvSpPr>
            <p:spPr bwMode="auto">
              <a:xfrm>
                <a:off x="52022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2"/>
              <p:cNvSpPr>
                <a:spLocks/>
              </p:cNvSpPr>
              <p:nvPr/>
            </p:nvSpPr>
            <p:spPr bwMode="auto">
              <a:xfrm>
                <a:off x="4624388" y="6370638"/>
                <a:ext cx="577850" cy="571500"/>
              </a:xfrm>
              <a:custGeom>
                <a:avLst/>
                <a:gdLst>
                  <a:gd name="T0" fmla="*/ 0 w 364"/>
                  <a:gd name="T1" fmla="*/ 360 h 360"/>
                  <a:gd name="T2" fmla="*/ 0 w 364"/>
                  <a:gd name="T3" fmla="*/ 0 h 360"/>
                  <a:gd name="T4" fmla="*/ 364 w 364"/>
                  <a:gd name="T5" fmla="*/ 360 h 360"/>
                  <a:gd name="T6" fmla="*/ 0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360"/>
                    </a:moveTo>
                    <a:lnTo>
                      <a:pt x="0" y="0"/>
                    </a:lnTo>
                    <a:lnTo>
                      <a:pt x="364" y="360"/>
                    </a:lnTo>
                    <a:lnTo>
                      <a:pt x="0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05" y="286191"/>
            <a:ext cx="10515600" cy="623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3458-BB46-4985-821F-878E75DFD506}" type="datetime1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56350"/>
            <a:ext cx="635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EA01EFD3-716D-4784-9D9A-E884F217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01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Summary_contrast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067FB0-A95A-4889-AE74-946EBB61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3354" y="6354006"/>
            <a:ext cx="739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570E92-BFF0-4AB2-8643-81FDB13B2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005" y="286193"/>
            <a:ext cx="10515600" cy="6239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[Summary/Contents title]</a:t>
            </a:r>
            <a:endParaRPr lang="id-ID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42273-9642-4BA2-AFC4-741522C8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93D1AD-E2CE-41B2-818B-A6F9F6CD3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005" y="5663299"/>
            <a:ext cx="7915102" cy="873269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latin typeface="+mj-lt"/>
              </a:defRPr>
            </a:lvl1pPr>
          </a:lstStyle>
          <a:p>
            <a:pPr lvl="0"/>
            <a:r>
              <a:rPr lang="en-GB" dirty="0"/>
              <a:t>[Breakout quote or statistic]</a:t>
            </a:r>
          </a:p>
        </p:txBody>
      </p:sp>
    </p:spTree>
    <p:extLst>
      <p:ext uri="{BB962C8B-B14F-4D97-AF65-F5344CB8AC3E}">
        <p14:creationId xmlns:p14="http://schemas.microsoft.com/office/powerpoint/2010/main" val="17850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976C-A93D-024E-BBF0-A54F925FEEAB}" type="datetime1">
              <a:rPr lang="fr-CH" smtClean="0"/>
              <a:t>10.11.2020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43"/>
          <p:cNvSpPr txBox="1">
            <a:spLocks noChangeArrowheads="1"/>
          </p:cNvSpPr>
          <p:nvPr userDrawn="1"/>
        </p:nvSpPr>
        <p:spPr bwMode="auto">
          <a:xfrm>
            <a:off x="11294070" y="6548439"/>
            <a:ext cx="343364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defRPr sz="1000" b="0" kern="12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63D18-DF3B-4194-AF8A-2E32CD395447}" type="slidenum">
              <a:rPr lang="en-US" sz="1000" smtClean="0">
                <a:latin typeface="Segoe UI Semibold" panose="020B0702040204020203" pitchFamily="34" charset="0"/>
              </a:rPr>
              <a:pPr/>
              <a:t>‹#›</a:t>
            </a:fld>
            <a:endParaRPr lang="en-US" sz="10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976C-A93D-024E-BBF0-A54F925FEEAB}" type="datetime1">
              <a:rPr lang="fr-CH" smtClean="0"/>
              <a:t>10.11.2020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43"/>
          <p:cNvSpPr txBox="1">
            <a:spLocks noChangeArrowheads="1"/>
          </p:cNvSpPr>
          <p:nvPr userDrawn="1"/>
        </p:nvSpPr>
        <p:spPr bwMode="auto">
          <a:xfrm>
            <a:off x="11294070" y="6548439"/>
            <a:ext cx="343364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defRPr sz="1000" b="0" kern="12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63D18-DF3B-4194-AF8A-2E32CD395447}" type="slidenum">
              <a:rPr lang="en-US" sz="1000" smtClean="0">
                <a:latin typeface="Segoe UI Semibold" panose="020B0702040204020203" pitchFamily="34" charset="0"/>
              </a:rPr>
              <a:pPr/>
              <a:t>‹#›</a:t>
            </a:fld>
            <a:endParaRPr lang="en-US" sz="10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0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9">
            <a:extLst>
              <a:ext uri="{FF2B5EF4-FFF2-40B4-BE49-F238E27FC236}">
                <a16:creationId xmlns:a16="http://schemas.microsoft.com/office/drawing/2014/main" id="{124B6F99-49D4-4E01-9EC5-115053CFD1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768" y="6479911"/>
            <a:ext cx="274871" cy="275670"/>
          </a:xfrm>
          <a:custGeom>
            <a:avLst/>
            <a:gdLst>
              <a:gd name="T0" fmla="*/ 218 w 437"/>
              <a:gd name="T1" fmla="*/ 0 h 438"/>
              <a:gd name="T2" fmla="*/ 0 w 437"/>
              <a:gd name="T3" fmla="*/ 219 h 438"/>
              <a:gd name="T4" fmla="*/ 218 w 437"/>
              <a:gd name="T5" fmla="*/ 438 h 438"/>
              <a:gd name="T6" fmla="*/ 437 w 437"/>
              <a:gd name="T7" fmla="*/ 219 h 438"/>
              <a:gd name="T8" fmla="*/ 218 w 437"/>
              <a:gd name="T9" fmla="*/ 0 h 438"/>
              <a:gd name="T10" fmla="*/ 277 w 437"/>
              <a:gd name="T11" fmla="*/ 219 h 438"/>
              <a:gd name="T12" fmla="*/ 241 w 437"/>
              <a:gd name="T13" fmla="*/ 219 h 438"/>
              <a:gd name="T14" fmla="*/ 241 w 437"/>
              <a:gd name="T15" fmla="*/ 345 h 438"/>
              <a:gd name="T16" fmla="*/ 189 w 437"/>
              <a:gd name="T17" fmla="*/ 345 h 438"/>
              <a:gd name="T18" fmla="*/ 189 w 437"/>
              <a:gd name="T19" fmla="*/ 219 h 438"/>
              <a:gd name="T20" fmla="*/ 164 w 437"/>
              <a:gd name="T21" fmla="*/ 219 h 438"/>
              <a:gd name="T22" fmla="*/ 164 w 437"/>
              <a:gd name="T23" fmla="*/ 174 h 438"/>
              <a:gd name="T24" fmla="*/ 189 w 437"/>
              <a:gd name="T25" fmla="*/ 174 h 438"/>
              <a:gd name="T26" fmla="*/ 189 w 437"/>
              <a:gd name="T27" fmla="*/ 145 h 438"/>
              <a:gd name="T28" fmla="*/ 241 w 437"/>
              <a:gd name="T29" fmla="*/ 93 h 438"/>
              <a:gd name="T30" fmla="*/ 279 w 437"/>
              <a:gd name="T31" fmla="*/ 93 h 438"/>
              <a:gd name="T32" fmla="*/ 279 w 437"/>
              <a:gd name="T33" fmla="*/ 137 h 438"/>
              <a:gd name="T34" fmla="*/ 253 w 437"/>
              <a:gd name="T35" fmla="*/ 137 h 438"/>
              <a:gd name="T36" fmla="*/ 241 w 437"/>
              <a:gd name="T37" fmla="*/ 149 h 438"/>
              <a:gd name="T38" fmla="*/ 241 w 437"/>
              <a:gd name="T39" fmla="*/ 174 h 438"/>
              <a:gd name="T40" fmla="*/ 281 w 437"/>
              <a:gd name="T41" fmla="*/ 174 h 438"/>
              <a:gd name="T42" fmla="*/ 277 w 437"/>
              <a:gd name="T43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7" h="438">
                <a:moveTo>
                  <a:pt x="218" y="0"/>
                </a:moveTo>
                <a:cubicBezTo>
                  <a:pt x="98" y="0"/>
                  <a:pt x="0" y="99"/>
                  <a:pt x="0" y="219"/>
                </a:cubicBezTo>
                <a:cubicBezTo>
                  <a:pt x="0" y="339"/>
                  <a:pt x="98" y="438"/>
                  <a:pt x="218" y="438"/>
                </a:cubicBezTo>
                <a:cubicBezTo>
                  <a:pt x="339" y="438"/>
                  <a:pt x="437" y="339"/>
                  <a:pt x="437" y="219"/>
                </a:cubicBezTo>
                <a:cubicBezTo>
                  <a:pt x="437" y="99"/>
                  <a:pt x="339" y="0"/>
                  <a:pt x="218" y="0"/>
                </a:cubicBezTo>
                <a:close/>
                <a:moveTo>
                  <a:pt x="277" y="219"/>
                </a:moveTo>
                <a:cubicBezTo>
                  <a:pt x="241" y="219"/>
                  <a:pt x="241" y="219"/>
                  <a:pt x="241" y="219"/>
                </a:cubicBezTo>
                <a:cubicBezTo>
                  <a:pt x="241" y="275"/>
                  <a:pt x="241" y="345"/>
                  <a:pt x="241" y="345"/>
                </a:cubicBezTo>
                <a:cubicBezTo>
                  <a:pt x="189" y="345"/>
                  <a:pt x="189" y="345"/>
                  <a:pt x="189" y="345"/>
                </a:cubicBezTo>
                <a:cubicBezTo>
                  <a:pt x="189" y="345"/>
                  <a:pt x="189" y="276"/>
                  <a:pt x="189" y="219"/>
                </a:cubicBezTo>
                <a:cubicBezTo>
                  <a:pt x="164" y="219"/>
                  <a:pt x="164" y="219"/>
                  <a:pt x="164" y="219"/>
                </a:cubicBezTo>
                <a:cubicBezTo>
                  <a:pt x="164" y="174"/>
                  <a:pt x="164" y="174"/>
                  <a:pt x="164" y="174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89" y="145"/>
                  <a:pt x="189" y="145"/>
                  <a:pt x="189" y="145"/>
                </a:cubicBezTo>
                <a:cubicBezTo>
                  <a:pt x="189" y="125"/>
                  <a:pt x="199" y="93"/>
                  <a:pt x="241" y="93"/>
                </a:cubicBezTo>
                <a:cubicBezTo>
                  <a:pt x="279" y="93"/>
                  <a:pt x="279" y="93"/>
                  <a:pt x="279" y="93"/>
                </a:cubicBezTo>
                <a:cubicBezTo>
                  <a:pt x="279" y="137"/>
                  <a:pt x="279" y="137"/>
                  <a:pt x="279" y="137"/>
                </a:cubicBezTo>
                <a:cubicBezTo>
                  <a:pt x="279" y="137"/>
                  <a:pt x="256" y="137"/>
                  <a:pt x="253" y="137"/>
                </a:cubicBezTo>
                <a:cubicBezTo>
                  <a:pt x="248" y="137"/>
                  <a:pt x="241" y="138"/>
                  <a:pt x="241" y="149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77" y="219"/>
                  <a:pt x="277" y="219"/>
                  <a:pt x="277" y="219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45654C80-C15A-4F31-B676-0847EFFA1A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880721" y="6479912"/>
            <a:ext cx="274605" cy="275669"/>
          </a:xfrm>
          <a:custGeom>
            <a:avLst/>
            <a:gdLst>
              <a:gd name="T0" fmla="*/ 219 w 437"/>
              <a:gd name="T1" fmla="*/ 0 h 438"/>
              <a:gd name="T2" fmla="*/ 0 w 437"/>
              <a:gd name="T3" fmla="*/ 219 h 438"/>
              <a:gd name="T4" fmla="*/ 219 w 437"/>
              <a:gd name="T5" fmla="*/ 438 h 438"/>
              <a:gd name="T6" fmla="*/ 437 w 437"/>
              <a:gd name="T7" fmla="*/ 219 h 438"/>
              <a:gd name="T8" fmla="*/ 219 w 437"/>
              <a:gd name="T9" fmla="*/ 0 h 438"/>
              <a:gd name="T10" fmla="*/ 334 w 437"/>
              <a:gd name="T11" fmla="*/ 162 h 438"/>
              <a:gd name="T12" fmla="*/ 334 w 437"/>
              <a:gd name="T13" fmla="*/ 171 h 438"/>
              <a:gd name="T14" fmla="*/ 171 w 437"/>
              <a:gd name="T15" fmla="*/ 333 h 438"/>
              <a:gd name="T16" fmla="*/ 84 w 437"/>
              <a:gd name="T17" fmla="*/ 308 h 438"/>
              <a:gd name="T18" fmla="*/ 97 w 437"/>
              <a:gd name="T19" fmla="*/ 309 h 438"/>
              <a:gd name="T20" fmla="*/ 168 w 437"/>
              <a:gd name="T21" fmla="*/ 284 h 438"/>
              <a:gd name="T22" fmla="*/ 114 w 437"/>
              <a:gd name="T23" fmla="*/ 245 h 438"/>
              <a:gd name="T24" fmla="*/ 126 w 437"/>
              <a:gd name="T25" fmla="*/ 246 h 438"/>
              <a:gd name="T26" fmla="*/ 141 w 437"/>
              <a:gd name="T27" fmla="*/ 243 h 438"/>
              <a:gd name="T28" fmla="*/ 94 w 437"/>
              <a:gd name="T29" fmla="*/ 186 h 438"/>
              <a:gd name="T30" fmla="*/ 120 w 437"/>
              <a:gd name="T31" fmla="*/ 194 h 438"/>
              <a:gd name="T32" fmla="*/ 96 w 437"/>
              <a:gd name="T33" fmla="*/ 146 h 438"/>
              <a:gd name="T34" fmla="*/ 102 w 437"/>
              <a:gd name="T35" fmla="*/ 117 h 438"/>
              <a:gd name="T36" fmla="*/ 222 w 437"/>
              <a:gd name="T37" fmla="*/ 177 h 438"/>
              <a:gd name="T38" fmla="*/ 219 w 437"/>
              <a:gd name="T39" fmla="*/ 164 h 438"/>
              <a:gd name="T40" fmla="*/ 277 w 437"/>
              <a:gd name="T41" fmla="*/ 105 h 438"/>
              <a:gd name="T42" fmla="*/ 319 w 437"/>
              <a:gd name="T43" fmla="*/ 125 h 438"/>
              <a:gd name="T44" fmla="*/ 355 w 437"/>
              <a:gd name="T45" fmla="*/ 111 h 438"/>
              <a:gd name="T46" fmla="*/ 330 w 437"/>
              <a:gd name="T47" fmla="*/ 141 h 438"/>
              <a:gd name="T48" fmla="*/ 363 w 437"/>
              <a:gd name="T49" fmla="*/ 132 h 438"/>
              <a:gd name="T50" fmla="*/ 334 w 437"/>
              <a:gd name="T51" fmla="*/ 16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37" h="438">
                <a:moveTo>
                  <a:pt x="219" y="0"/>
                </a:moveTo>
                <a:cubicBezTo>
                  <a:pt x="98" y="0"/>
                  <a:pt x="0" y="99"/>
                  <a:pt x="0" y="219"/>
                </a:cubicBezTo>
                <a:cubicBezTo>
                  <a:pt x="0" y="339"/>
                  <a:pt x="98" y="438"/>
                  <a:pt x="219" y="438"/>
                </a:cubicBezTo>
                <a:cubicBezTo>
                  <a:pt x="339" y="438"/>
                  <a:pt x="437" y="339"/>
                  <a:pt x="437" y="219"/>
                </a:cubicBezTo>
                <a:cubicBezTo>
                  <a:pt x="437" y="99"/>
                  <a:pt x="339" y="0"/>
                  <a:pt x="219" y="0"/>
                </a:cubicBezTo>
                <a:close/>
                <a:moveTo>
                  <a:pt x="334" y="162"/>
                </a:moveTo>
                <a:cubicBezTo>
                  <a:pt x="334" y="165"/>
                  <a:pt x="334" y="168"/>
                  <a:pt x="334" y="171"/>
                </a:cubicBezTo>
                <a:cubicBezTo>
                  <a:pt x="334" y="246"/>
                  <a:pt x="277" y="333"/>
                  <a:pt x="171" y="333"/>
                </a:cubicBezTo>
                <a:cubicBezTo>
                  <a:pt x="138" y="333"/>
                  <a:pt x="108" y="324"/>
                  <a:pt x="84" y="308"/>
                </a:cubicBezTo>
                <a:cubicBezTo>
                  <a:pt x="87" y="309"/>
                  <a:pt x="93" y="309"/>
                  <a:pt x="97" y="309"/>
                </a:cubicBezTo>
                <a:cubicBezTo>
                  <a:pt x="123" y="309"/>
                  <a:pt x="148" y="300"/>
                  <a:pt x="168" y="284"/>
                </a:cubicBezTo>
                <a:cubicBezTo>
                  <a:pt x="144" y="284"/>
                  <a:pt x="123" y="267"/>
                  <a:pt x="114" y="245"/>
                </a:cubicBezTo>
                <a:cubicBezTo>
                  <a:pt x="118" y="245"/>
                  <a:pt x="121" y="246"/>
                  <a:pt x="126" y="246"/>
                </a:cubicBezTo>
                <a:cubicBezTo>
                  <a:pt x="130" y="246"/>
                  <a:pt x="135" y="245"/>
                  <a:pt x="141" y="243"/>
                </a:cubicBezTo>
                <a:cubicBezTo>
                  <a:pt x="114" y="237"/>
                  <a:pt x="94" y="215"/>
                  <a:pt x="94" y="186"/>
                </a:cubicBezTo>
                <a:cubicBezTo>
                  <a:pt x="102" y="191"/>
                  <a:pt x="111" y="192"/>
                  <a:pt x="120" y="194"/>
                </a:cubicBezTo>
                <a:cubicBezTo>
                  <a:pt x="105" y="183"/>
                  <a:pt x="96" y="165"/>
                  <a:pt x="96" y="146"/>
                </a:cubicBezTo>
                <a:cubicBezTo>
                  <a:pt x="96" y="135"/>
                  <a:pt x="97" y="125"/>
                  <a:pt x="102" y="117"/>
                </a:cubicBezTo>
                <a:cubicBezTo>
                  <a:pt x="132" y="152"/>
                  <a:pt x="174" y="174"/>
                  <a:pt x="222" y="177"/>
                </a:cubicBezTo>
                <a:cubicBezTo>
                  <a:pt x="220" y="173"/>
                  <a:pt x="219" y="168"/>
                  <a:pt x="219" y="164"/>
                </a:cubicBezTo>
                <a:cubicBezTo>
                  <a:pt x="219" y="132"/>
                  <a:pt x="246" y="105"/>
                  <a:pt x="277" y="105"/>
                </a:cubicBezTo>
                <a:cubicBezTo>
                  <a:pt x="294" y="105"/>
                  <a:pt x="309" y="113"/>
                  <a:pt x="319" y="125"/>
                </a:cubicBezTo>
                <a:cubicBezTo>
                  <a:pt x="333" y="122"/>
                  <a:pt x="345" y="117"/>
                  <a:pt x="355" y="111"/>
                </a:cubicBezTo>
                <a:cubicBezTo>
                  <a:pt x="351" y="123"/>
                  <a:pt x="342" y="135"/>
                  <a:pt x="330" y="141"/>
                </a:cubicBezTo>
                <a:cubicBezTo>
                  <a:pt x="342" y="141"/>
                  <a:pt x="354" y="138"/>
                  <a:pt x="363" y="132"/>
                </a:cubicBezTo>
                <a:cubicBezTo>
                  <a:pt x="355" y="144"/>
                  <a:pt x="346" y="155"/>
                  <a:pt x="334" y="162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019ED680-1473-4714-BF5C-EA582661A9EA}"/>
              </a:ext>
            </a:extLst>
          </p:cNvPr>
          <p:cNvSpPr txBox="1">
            <a:spLocks/>
          </p:cNvSpPr>
          <p:nvPr userDrawn="1"/>
        </p:nvSpPr>
        <p:spPr>
          <a:xfrm>
            <a:off x="8628928" y="6422325"/>
            <a:ext cx="3393440" cy="390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www.inspirasign.com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A26AFA4-70A1-49BC-9BA0-AF50F40A6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46982"/>
            <a:ext cx="12192000" cy="4364037"/>
          </a:xfrm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9110AB3-2EA8-4C99-BA78-42E9CF5EED6F}"/>
              </a:ext>
            </a:extLst>
          </p:cNvPr>
          <p:cNvSpPr>
            <a:spLocks/>
          </p:cNvSpPr>
          <p:nvPr userDrawn="1"/>
        </p:nvSpPr>
        <p:spPr bwMode="auto">
          <a:xfrm>
            <a:off x="11493712" y="6157005"/>
            <a:ext cx="517384" cy="517384"/>
          </a:xfrm>
          <a:custGeom>
            <a:avLst/>
            <a:gdLst>
              <a:gd name="T0" fmla="*/ 0 w 1012"/>
              <a:gd name="T1" fmla="*/ 1012 h 1012"/>
              <a:gd name="T2" fmla="*/ 1012 w 1012"/>
              <a:gd name="T3" fmla="*/ 1012 h 1012"/>
              <a:gd name="T4" fmla="*/ 1012 w 1012"/>
              <a:gd name="T5" fmla="*/ 0 h 1012"/>
              <a:gd name="T6" fmla="*/ 0 w 1012"/>
              <a:gd name="T7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1012">
                <a:moveTo>
                  <a:pt x="0" y="1012"/>
                </a:moveTo>
                <a:lnTo>
                  <a:pt x="1012" y="1012"/>
                </a:lnTo>
                <a:lnTo>
                  <a:pt x="1012" y="0"/>
                </a:lnTo>
                <a:lnTo>
                  <a:pt x="0" y="10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ED2E7-3107-407C-BC44-3A06C6274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3" y="-88726"/>
            <a:ext cx="2943371" cy="1430034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F455A03A-F70E-4781-989D-C3DC221A9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8524" y="5926137"/>
            <a:ext cx="258450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[Author name]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359E6A7-3551-4942-B548-7FDB90796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524" y="6232525"/>
            <a:ext cx="3856355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D26022C-B4A9-47F2-9218-2D337CA611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0000" y="6356350"/>
            <a:ext cx="6350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67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riangles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05" y="286191"/>
            <a:ext cx="10515600" cy="623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3458-BB46-4985-821F-878E75DFD506}" type="datetime1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56350"/>
            <a:ext cx="635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69" name="Group 168"/>
          <p:cNvGrpSpPr/>
          <p:nvPr userDrawn="1"/>
        </p:nvGrpSpPr>
        <p:grpSpPr>
          <a:xfrm rot="16200000">
            <a:off x="7823691" y="-394209"/>
            <a:ext cx="3975902" cy="4764321"/>
            <a:chOff x="6474189" y="6350"/>
            <a:chExt cx="5717811" cy="6851650"/>
          </a:xfrm>
        </p:grpSpPr>
        <p:grpSp>
          <p:nvGrpSpPr>
            <p:cNvPr id="170" name="Group 169"/>
            <p:cNvGrpSpPr/>
            <p:nvPr/>
          </p:nvGrpSpPr>
          <p:grpSpPr>
            <a:xfrm rot="10800000">
              <a:off x="9333094" y="6350"/>
              <a:ext cx="2858906" cy="6851650"/>
              <a:chOff x="-6350" y="6350"/>
              <a:chExt cx="2894013" cy="6935788"/>
            </a:xfrm>
            <a:solidFill>
              <a:schemeClr val="bg2">
                <a:alpha val="5000"/>
              </a:schemeClr>
            </a:solidFill>
          </p:grpSpPr>
          <p:sp>
            <p:nvSpPr>
              <p:cNvPr id="295" name="Freeform 8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2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7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20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22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9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3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7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8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0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1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42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3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4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7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61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64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68"/>
              <p:cNvSpPr>
                <a:spLocks/>
              </p:cNvSpPr>
              <p:nvPr/>
            </p:nvSpPr>
            <p:spPr bwMode="auto">
              <a:xfrm>
                <a:off x="1150938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71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87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88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90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91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95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96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99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00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01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07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08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1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21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rot="10800000">
              <a:off x="9333094" y="6350"/>
              <a:ext cx="1715657" cy="5708401"/>
              <a:chOff x="1150938" y="1163638"/>
              <a:chExt cx="1736725" cy="5778500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286" name="Freeform 62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74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85"/>
              <p:cNvSpPr>
                <a:spLocks/>
              </p:cNvSpPr>
              <p:nvPr/>
            </p:nvSpPr>
            <p:spPr bwMode="auto">
              <a:xfrm>
                <a:off x="1730375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94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98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06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17"/>
              <p:cNvSpPr>
                <a:spLocks/>
              </p:cNvSpPr>
              <p:nvPr/>
            </p:nvSpPr>
            <p:spPr bwMode="auto">
              <a:xfrm>
                <a:off x="2309813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22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23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rot="10800000">
              <a:off x="8760686" y="570917"/>
              <a:ext cx="3431314" cy="6287083"/>
              <a:chOff x="-6350" y="6350"/>
              <a:chExt cx="3473451" cy="6364288"/>
            </a:xfrm>
            <a:solidFill>
              <a:schemeClr val="bg2">
                <a:lumMod val="50000"/>
                <a:alpha val="5000"/>
              </a:schemeClr>
            </a:solidFill>
          </p:grpSpPr>
          <p:sp>
            <p:nvSpPr>
              <p:cNvPr id="270" name="Freeform 5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5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6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1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4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5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1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35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45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50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72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83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15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31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65000"/>
                <a:alpha val="5000"/>
              </a:schemeClr>
            </a:solidFill>
          </p:grpSpPr>
          <p:sp>
            <p:nvSpPr>
              <p:cNvPr id="239" name="Freeform 6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7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0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1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9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3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2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3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6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8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49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51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55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56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60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65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66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73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75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76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77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78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80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92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93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4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39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75000"/>
                <a:alpha val="5000"/>
              </a:schemeClr>
            </a:solidFill>
          </p:grpSpPr>
          <p:sp>
            <p:nvSpPr>
              <p:cNvPr id="212" name="Freeform 13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4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9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7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2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9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69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0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1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2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7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03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04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05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09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10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12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13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2309813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24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26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32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35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40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41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44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47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 rot="10800000">
              <a:off x="8189846" y="6350"/>
              <a:ext cx="3429745" cy="6851650"/>
              <a:chOff x="573088" y="6350"/>
              <a:chExt cx="3471862" cy="6935788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190" name="Freeform 44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58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79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89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02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6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5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27"/>
              <p:cNvSpPr>
                <a:spLocks/>
              </p:cNvSpPr>
              <p:nvPr/>
            </p:nvSpPr>
            <p:spPr bwMode="auto">
              <a:xfrm>
                <a:off x="2887663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9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0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3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4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6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8"/>
              <p:cNvSpPr>
                <a:spLocks/>
              </p:cNvSpPr>
              <p:nvPr/>
            </p:nvSpPr>
            <p:spPr bwMode="auto">
              <a:xfrm>
                <a:off x="2887663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42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43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46"/>
              <p:cNvSpPr>
                <a:spLocks/>
              </p:cNvSpPr>
              <p:nvPr/>
            </p:nvSpPr>
            <p:spPr bwMode="auto">
              <a:xfrm>
                <a:off x="2887663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48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51"/>
              <p:cNvSpPr>
                <a:spLocks/>
              </p:cNvSpPr>
              <p:nvPr/>
            </p:nvSpPr>
            <p:spPr bwMode="auto">
              <a:xfrm>
                <a:off x="3467100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55"/>
              <p:cNvSpPr>
                <a:spLocks/>
              </p:cNvSpPr>
              <p:nvPr/>
            </p:nvSpPr>
            <p:spPr bwMode="auto">
              <a:xfrm>
                <a:off x="3467100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67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0"/>
              <p:cNvSpPr>
                <a:spLocks/>
              </p:cNvSpPr>
              <p:nvPr/>
            </p:nvSpPr>
            <p:spPr bwMode="auto">
              <a:xfrm>
                <a:off x="3467100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10800000">
              <a:off x="6474189" y="6350"/>
              <a:ext cx="2286498" cy="6851650"/>
              <a:chOff x="3467100" y="6350"/>
              <a:chExt cx="2314576" cy="6935788"/>
            </a:xfrm>
            <a:solidFill>
              <a:schemeClr val="bg2">
                <a:lumMod val="95000"/>
                <a:alpha val="5000"/>
              </a:schemeClr>
            </a:solidFill>
          </p:grpSpPr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3467100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4"/>
              <p:cNvSpPr>
                <a:spLocks/>
              </p:cNvSpPr>
              <p:nvPr/>
            </p:nvSpPr>
            <p:spPr bwMode="auto">
              <a:xfrm>
                <a:off x="3467100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3467100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3467100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5"/>
              <p:cNvSpPr>
                <a:spLocks/>
              </p:cNvSpPr>
              <p:nvPr/>
            </p:nvSpPr>
            <p:spPr bwMode="auto">
              <a:xfrm>
                <a:off x="3467100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8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72"/>
              <p:cNvSpPr>
                <a:spLocks/>
              </p:cNvSpPr>
              <p:nvPr/>
            </p:nvSpPr>
            <p:spPr bwMode="auto">
              <a:xfrm>
                <a:off x="3467100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73"/>
              <p:cNvSpPr>
                <a:spLocks/>
              </p:cNvSpPr>
              <p:nvPr/>
            </p:nvSpPr>
            <p:spPr bwMode="auto">
              <a:xfrm>
                <a:off x="40449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75"/>
              <p:cNvSpPr>
                <a:spLocks/>
              </p:cNvSpPr>
              <p:nvPr/>
            </p:nvSpPr>
            <p:spPr bwMode="auto">
              <a:xfrm>
                <a:off x="40449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77"/>
              <p:cNvSpPr>
                <a:spLocks/>
              </p:cNvSpPr>
              <p:nvPr/>
            </p:nvSpPr>
            <p:spPr bwMode="auto">
              <a:xfrm>
                <a:off x="40449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0"/>
              <p:cNvSpPr>
                <a:spLocks/>
              </p:cNvSpPr>
              <p:nvPr/>
            </p:nvSpPr>
            <p:spPr bwMode="auto">
              <a:xfrm>
                <a:off x="40449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"/>
              <p:cNvSpPr>
                <a:spLocks/>
              </p:cNvSpPr>
              <p:nvPr/>
            </p:nvSpPr>
            <p:spPr bwMode="auto">
              <a:xfrm>
                <a:off x="52022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2"/>
              <p:cNvSpPr>
                <a:spLocks/>
              </p:cNvSpPr>
              <p:nvPr/>
            </p:nvSpPr>
            <p:spPr bwMode="auto">
              <a:xfrm>
                <a:off x="4624388" y="6370638"/>
                <a:ext cx="577850" cy="571500"/>
              </a:xfrm>
              <a:custGeom>
                <a:avLst/>
                <a:gdLst>
                  <a:gd name="T0" fmla="*/ 0 w 364"/>
                  <a:gd name="T1" fmla="*/ 360 h 360"/>
                  <a:gd name="T2" fmla="*/ 0 w 364"/>
                  <a:gd name="T3" fmla="*/ 0 h 360"/>
                  <a:gd name="T4" fmla="*/ 364 w 364"/>
                  <a:gd name="T5" fmla="*/ 360 h 360"/>
                  <a:gd name="T6" fmla="*/ 0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360"/>
                    </a:moveTo>
                    <a:lnTo>
                      <a:pt x="0" y="0"/>
                    </a:lnTo>
                    <a:lnTo>
                      <a:pt x="364" y="360"/>
                    </a:lnTo>
                    <a:lnTo>
                      <a:pt x="0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4D9FD5B0-31C5-46E9-8898-CA76594C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91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riangles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10800000">
            <a:off x="0" y="6350"/>
            <a:ext cx="5717811" cy="6851650"/>
            <a:chOff x="6474189" y="6350"/>
            <a:chExt cx="5717811" cy="6851650"/>
          </a:xfrm>
        </p:grpSpPr>
        <p:grpSp>
          <p:nvGrpSpPr>
            <p:cNvPr id="7" name="Group 6"/>
            <p:cNvGrpSpPr/>
            <p:nvPr/>
          </p:nvGrpSpPr>
          <p:grpSpPr>
            <a:xfrm rot="10800000">
              <a:off x="9333094" y="6350"/>
              <a:ext cx="2858906" cy="6851650"/>
              <a:chOff x="-6350" y="6350"/>
              <a:chExt cx="2894013" cy="6935788"/>
            </a:xfrm>
            <a:solidFill>
              <a:schemeClr val="bg2">
                <a:alpha val="5000"/>
              </a:schemeClr>
            </a:solidFill>
          </p:grpSpPr>
          <p:sp>
            <p:nvSpPr>
              <p:cNvPr id="132" name="Freeform 8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7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0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2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6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7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8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9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7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8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0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1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2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7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1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150938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71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4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7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8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0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1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5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6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11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21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9333094" y="6350"/>
              <a:ext cx="1715657" cy="5708401"/>
              <a:chOff x="1150938" y="1163638"/>
              <a:chExt cx="1736725" cy="5778500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123" name="Freeform 62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5"/>
              <p:cNvSpPr>
                <a:spLocks/>
              </p:cNvSpPr>
              <p:nvPr/>
            </p:nvSpPr>
            <p:spPr bwMode="auto">
              <a:xfrm>
                <a:off x="1730375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4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8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2309813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2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3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8760686" y="570917"/>
              <a:ext cx="3431314" cy="6287083"/>
              <a:chOff x="-6350" y="6350"/>
              <a:chExt cx="3473451" cy="6364288"/>
            </a:xfrm>
            <a:solidFill>
              <a:schemeClr val="bg2">
                <a:lumMod val="50000"/>
                <a:alpha val="5000"/>
              </a:schemeClr>
            </a:solidFill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4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5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2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5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31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65000"/>
                <a:alpha val="5000"/>
              </a:schemeClr>
            </a:solidFill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6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8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3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6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8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14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75000"/>
                <a:alpha val="5000"/>
              </a:schemeClr>
            </a:solidFill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0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1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2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7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03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04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5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9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12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3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20"/>
              <p:cNvSpPr>
                <a:spLocks/>
              </p:cNvSpPr>
              <p:nvPr/>
            </p:nvSpPr>
            <p:spPr bwMode="auto">
              <a:xfrm>
                <a:off x="2309813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4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32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5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0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1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4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7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8189846" y="6350"/>
              <a:ext cx="3429745" cy="6851650"/>
              <a:chOff x="573088" y="6350"/>
              <a:chExt cx="3471862" cy="6935788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8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9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6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7"/>
              <p:cNvSpPr>
                <a:spLocks/>
              </p:cNvSpPr>
              <p:nvPr/>
            </p:nvSpPr>
            <p:spPr bwMode="auto">
              <a:xfrm>
                <a:off x="2887663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9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0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3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4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8"/>
              <p:cNvSpPr>
                <a:spLocks/>
              </p:cNvSpPr>
              <p:nvPr/>
            </p:nvSpPr>
            <p:spPr bwMode="auto">
              <a:xfrm>
                <a:off x="2887663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2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6"/>
              <p:cNvSpPr>
                <a:spLocks/>
              </p:cNvSpPr>
              <p:nvPr/>
            </p:nvSpPr>
            <p:spPr bwMode="auto">
              <a:xfrm>
                <a:off x="2887663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8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auto">
              <a:xfrm>
                <a:off x="3467100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5"/>
              <p:cNvSpPr>
                <a:spLocks/>
              </p:cNvSpPr>
              <p:nvPr/>
            </p:nvSpPr>
            <p:spPr bwMode="auto">
              <a:xfrm>
                <a:off x="3467100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7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0"/>
              <p:cNvSpPr>
                <a:spLocks/>
              </p:cNvSpPr>
              <p:nvPr/>
            </p:nvSpPr>
            <p:spPr bwMode="auto">
              <a:xfrm>
                <a:off x="3467100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6474189" y="6350"/>
              <a:ext cx="2286498" cy="6851650"/>
              <a:chOff x="3467100" y="6350"/>
              <a:chExt cx="2314576" cy="6935788"/>
            </a:xfrm>
            <a:solidFill>
              <a:schemeClr val="bg2">
                <a:lumMod val="95000"/>
                <a:alpha val="5000"/>
              </a:schemeClr>
            </a:solidFill>
          </p:grpSpPr>
          <p:sp>
            <p:nvSpPr>
              <p:cNvPr id="14" name="Freeform 150"/>
              <p:cNvSpPr>
                <a:spLocks/>
              </p:cNvSpPr>
              <p:nvPr/>
            </p:nvSpPr>
            <p:spPr bwMode="auto">
              <a:xfrm>
                <a:off x="3467100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4"/>
              <p:cNvSpPr>
                <a:spLocks/>
              </p:cNvSpPr>
              <p:nvPr/>
            </p:nvSpPr>
            <p:spPr bwMode="auto">
              <a:xfrm>
                <a:off x="3467100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9"/>
              <p:cNvSpPr>
                <a:spLocks/>
              </p:cNvSpPr>
              <p:nvPr/>
            </p:nvSpPr>
            <p:spPr bwMode="auto">
              <a:xfrm>
                <a:off x="3467100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1"/>
              <p:cNvSpPr>
                <a:spLocks/>
              </p:cNvSpPr>
              <p:nvPr/>
            </p:nvSpPr>
            <p:spPr bwMode="auto">
              <a:xfrm>
                <a:off x="3467100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5"/>
              <p:cNvSpPr>
                <a:spLocks/>
              </p:cNvSpPr>
              <p:nvPr/>
            </p:nvSpPr>
            <p:spPr bwMode="auto">
              <a:xfrm>
                <a:off x="3467100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8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2"/>
              <p:cNvSpPr>
                <a:spLocks/>
              </p:cNvSpPr>
              <p:nvPr/>
            </p:nvSpPr>
            <p:spPr bwMode="auto">
              <a:xfrm>
                <a:off x="3467100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3"/>
              <p:cNvSpPr>
                <a:spLocks/>
              </p:cNvSpPr>
              <p:nvPr/>
            </p:nvSpPr>
            <p:spPr bwMode="auto">
              <a:xfrm>
                <a:off x="40449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5"/>
              <p:cNvSpPr>
                <a:spLocks/>
              </p:cNvSpPr>
              <p:nvPr/>
            </p:nvSpPr>
            <p:spPr bwMode="auto">
              <a:xfrm>
                <a:off x="40449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7"/>
              <p:cNvSpPr>
                <a:spLocks/>
              </p:cNvSpPr>
              <p:nvPr/>
            </p:nvSpPr>
            <p:spPr bwMode="auto">
              <a:xfrm>
                <a:off x="40449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0"/>
              <p:cNvSpPr>
                <a:spLocks/>
              </p:cNvSpPr>
              <p:nvPr/>
            </p:nvSpPr>
            <p:spPr bwMode="auto">
              <a:xfrm>
                <a:off x="40449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1"/>
              <p:cNvSpPr>
                <a:spLocks/>
              </p:cNvSpPr>
              <p:nvPr/>
            </p:nvSpPr>
            <p:spPr bwMode="auto">
              <a:xfrm>
                <a:off x="52022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2"/>
              <p:cNvSpPr>
                <a:spLocks/>
              </p:cNvSpPr>
              <p:nvPr/>
            </p:nvSpPr>
            <p:spPr bwMode="auto">
              <a:xfrm>
                <a:off x="4624388" y="6370638"/>
                <a:ext cx="577850" cy="571500"/>
              </a:xfrm>
              <a:custGeom>
                <a:avLst/>
                <a:gdLst>
                  <a:gd name="T0" fmla="*/ 0 w 364"/>
                  <a:gd name="T1" fmla="*/ 360 h 360"/>
                  <a:gd name="T2" fmla="*/ 0 w 364"/>
                  <a:gd name="T3" fmla="*/ 0 h 360"/>
                  <a:gd name="T4" fmla="*/ 364 w 364"/>
                  <a:gd name="T5" fmla="*/ 360 h 360"/>
                  <a:gd name="T6" fmla="*/ 0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360"/>
                    </a:moveTo>
                    <a:lnTo>
                      <a:pt x="0" y="0"/>
                    </a:lnTo>
                    <a:lnTo>
                      <a:pt x="364" y="360"/>
                    </a:lnTo>
                    <a:lnTo>
                      <a:pt x="0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BFD3-BA7C-4B56-9F75-083047F920B0}" type="datetime1">
              <a:rPr lang="id-ID" smtClean="0"/>
              <a:t>10/11/2020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109F-F017-4619-9D3E-7ED38C6CD5B8}" type="slidenum">
              <a:rPr lang="id-ID" smtClean="0"/>
              <a:t>‹#›</a:t>
            </a:fld>
            <a:endParaRPr lang="id-ID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40005" y="286191"/>
            <a:ext cx="10515600" cy="623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41884B13-A122-4CB2-922F-57E6175C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89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icture Placeholder 182"/>
          <p:cNvSpPr>
            <a:spLocks noGrp="1"/>
          </p:cNvSpPr>
          <p:nvPr>
            <p:ph type="pic" sz="quarter" idx="14"/>
          </p:nvPr>
        </p:nvSpPr>
        <p:spPr>
          <a:xfrm>
            <a:off x="6600089" y="1825625"/>
            <a:ext cx="4507003" cy="4372398"/>
          </a:xfrm>
          <a:custGeom>
            <a:avLst/>
            <a:gdLst>
              <a:gd name="connsiteX0" fmla="*/ 498550 w 4507003"/>
              <a:gd name="connsiteY0" fmla="*/ 363945 h 4372398"/>
              <a:gd name="connsiteX1" fmla="*/ 4507003 w 4507003"/>
              <a:gd name="connsiteY1" fmla="*/ 363945 h 4372398"/>
              <a:gd name="connsiteX2" fmla="*/ 4507003 w 4507003"/>
              <a:gd name="connsiteY2" fmla="*/ 4372398 h 4372398"/>
              <a:gd name="connsiteX3" fmla="*/ 0 w 4507003"/>
              <a:gd name="connsiteY3" fmla="*/ 0 h 4372398"/>
              <a:gd name="connsiteX4" fmla="*/ 4036730 w 4507003"/>
              <a:gd name="connsiteY4" fmla="*/ 4036730 h 4372398"/>
              <a:gd name="connsiteX5" fmla="*/ 0 w 4507003"/>
              <a:gd name="connsiteY5" fmla="*/ 4036730 h 437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003" h="4372398">
                <a:moveTo>
                  <a:pt x="498550" y="363945"/>
                </a:moveTo>
                <a:lnTo>
                  <a:pt x="4507003" y="363945"/>
                </a:lnTo>
                <a:lnTo>
                  <a:pt x="4507003" y="4372398"/>
                </a:lnTo>
                <a:close/>
                <a:moveTo>
                  <a:pt x="0" y="0"/>
                </a:moveTo>
                <a:lnTo>
                  <a:pt x="4036730" y="4036730"/>
                </a:lnTo>
                <a:lnTo>
                  <a:pt x="0" y="403673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0" y="6350"/>
            <a:ext cx="5717811" cy="6851650"/>
            <a:chOff x="6474189" y="6350"/>
            <a:chExt cx="5717811" cy="6851650"/>
          </a:xfrm>
        </p:grpSpPr>
        <p:grpSp>
          <p:nvGrpSpPr>
            <p:cNvPr id="7" name="Group 6"/>
            <p:cNvGrpSpPr/>
            <p:nvPr/>
          </p:nvGrpSpPr>
          <p:grpSpPr>
            <a:xfrm rot="10800000">
              <a:off x="9333094" y="6350"/>
              <a:ext cx="2858906" cy="6851650"/>
              <a:chOff x="-6350" y="6350"/>
              <a:chExt cx="2894013" cy="6935788"/>
            </a:xfrm>
            <a:solidFill>
              <a:schemeClr val="bg2">
                <a:alpha val="5000"/>
              </a:schemeClr>
            </a:solidFill>
          </p:grpSpPr>
          <p:sp>
            <p:nvSpPr>
              <p:cNvPr id="132" name="Freeform 8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7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0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2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6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7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8"/>
              <p:cNvSpPr>
                <a:spLocks/>
              </p:cNvSpPr>
              <p:nvPr/>
            </p:nvSpPr>
            <p:spPr bwMode="auto">
              <a:xfrm>
                <a:off x="-6350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9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7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8"/>
              <p:cNvSpPr>
                <a:spLocks/>
              </p:cNvSpPr>
              <p:nvPr/>
            </p:nvSpPr>
            <p:spPr bwMode="auto">
              <a:xfrm>
                <a:off x="573088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0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1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2"/>
              <p:cNvSpPr>
                <a:spLocks/>
              </p:cNvSpPr>
              <p:nvPr/>
            </p:nvSpPr>
            <p:spPr bwMode="auto">
              <a:xfrm>
                <a:off x="573088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1150938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7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1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150938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71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4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7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8"/>
              <p:cNvSpPr>
                <a:spLocks/>
              </p:cNvSpPr>
              <p:nvPr/>
            </p:nvSpPr>
            <p:spPr bwMode="auto">
              <a:xfrm>
                <a:off x="1730375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0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1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5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6"/>
              <p:cNvSpPr>
                <a:spLocks/>
              </p:cNvSpPr>
              <p:nvPr/>
            </p:nvSpPr>
            <p:spPr bwMode="auto">
              <a:xfrm>
                <a:off x="1730375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1730375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2309813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11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21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9333094" y="6350"/>
              <a:ext cx="1715657" cy="5708401"/>
              <a:chOff x="1150938" y="1163638"/>
              <a:chExt cx="1736725" cy="5778500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123" name="Freeform 62"/>
              <p:cNvSpPr>
                <a:spLocks/>
              </p:cNvSpPr>
              <p:nvPr/>
            </p:nvSpPr>
            <p:spPr bwMode="auto">
              <a:xfrm>
                <a:off x="1150938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5"/>
              <p:cNvSpPr>
                <a:spLocks/>
              </p:cNvSpPr>
              <p:nvPr/>
            </p:nvSpPr>
            <p:spPr bwMode="auto">
              <a:xfrm>
                <a:off x="1730375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4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8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2309813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2"/>
              <p:cNvSpPr>
                <a:spLocks/>
              </p:cNvSpPr>
              <p:nvPr/>
            </p:nvSpPr>
            <p:spPr bwMode="auto">
              <a:xfrm>
                <a:off x="2309813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3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8760686" y="570917"/>
              <a:ext cx="3431314" cy="6287083"/>
              <a:chOff x="-6350" y="6350"/>
              <a:chExt cx="3473451" cy="6364288"/>
            </a:xfrm>
            <a:solidFill>
              <a:schemeClr val="bg2">
                <a:lumMod val="50000"/>
                <a:alpha val="5000"/>
              </a:schemeClr>
            </a:solidFill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/>
              </p:cNvSpPr>
              <p:nvPr/>
            </p:nvSpPr>
            <p:spPr bwMode="auto">
              <a:xfrm>
                <a:off x="-6350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-6350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-6350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4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-63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5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150938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2"/>
              <p:cNvSpPr>
                <a:spLocks/>
              </p:cNvSpPr>
              <p:nvPr/>
            </p:nvSpPr>
            <p:spPr bwMode="auto">
              <a:xfrm>
                <a:off x="1150938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1730375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5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31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65000"/>
                <a:alpha val="5000"/>
              </a:schemeClr>
            </a:solidFill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-6350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-6350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-6350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"/>
              <p:cNvSpPr>
                <a:spLocks/>
              </p:cNvSpPr>
              <p:nvPr/>
            </p:nvSpPr>
            <p:spPr bwMode="auto">
              <a:xfrm>
                <a:off x="-6350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-6350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-6350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573088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73088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573088" y="1741488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6"/>
              <p:cNvSpPr>
                <a:spLocks/>
              </p:cNvSpPr>
              <p:nvPr/>
            </p:nvSpPr>
            <p:spPr bwMode="auto">
              <a:xfrm>
                <a:off x="573088" y="4633913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8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573088" y="5791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0 w 364"/>
                  <a:gd name="T1" fmla="*/ 0 h 360"/>
                  <a:gd name="T2" fmla="*/ 0 w 364"/>
                  <a:gd name="T3" fmla="*/ 360 h 360"/>
                  <a:gd name="T4" fmla="*/ 364 w 364"/>
                  <a:gd name="T5" fmla="*/ 0 h 360"/>
                  <a:gd name="T6" fmla="*/ 0 w 364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/>
              <p:cNvSpPr>
                <a:spLocks/>
              </p:cNvSpPr>
              <p:nvPr/>
            </p:nvSpPr>
            <p:spPr bwMode="auto">
              <a:xfrm>
                <a:off x="1150938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1150938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3"/>
              <p:cNvSpPr>
                <a:spLocks/>
              </p:cNvSpPr>
              <p:nvPr/>
            </p:nvSpPr>
            <p:spPr bwMode="auto">
              <a:xfrm>
                <a:off x="1150938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6"/>
              <p:cNvSpPr>
                <a:spLocks/>
              </p:cNvSpPr>
              <p:nvPr/>
            </p:nvSpPr>
            <p:spPr bwMode="auto">
              <a:xfrm>
                <a:off x="1150938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8"/>
              <p:cNvSpPr>
                <a:spLocks/>
              </p:cNvSpPr>
              <p:nvPr/>
            </p:nvSpPr>
            <p:spPr bwMode="auto">
              <a:xfrm>
                <a:off x="1730375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auto">
              <a:xfrm>
                <a:off x="1730375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1730375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14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8760686" y="6350"/>
              <a:ext cx="3431314" cy="6851650"/>
              <a:chOff x="-6350" y="6350"/>
              <a:chExt cx="3473451" cy="6935788"/>
            </a:xfrm>
            <a:solidFill>
              <a:schemeClr val="bg2">
                <a:lumMod val="75000"/>
                <a:alpha val="5000"/>
              </a:schemeClr>
            </a:solidFill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-6350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573088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573088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573088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73088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1150938" y="1741488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0"/>
              <p:cNvSpPr>
                <a:spLocks/>
              </p:cNvSpPr>
              <p:nvPr/>
            </p:nvSpPr>
            <p:spPr bwMode="auto">
              <a:xfrm>
                <a:off x="1150938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1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2"/>
              <p:cNvSpPr>
                <a:spLocks/>
              </p:cNvSpPr>
              <p:nvPr/>
            </p:nvSpPr>
            <p:spPr bwMode="auto">
              <a:xfrm>
                <a:off x="1730375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7"/>
              <p:cNvSpPr>
                <a:spLocks/>
              </p:cNvSpPr>
              <p:nvPr/>
            </p:nvSpPr>
            <p:spPr bwMode="auto">
              <a:xfrm>
                <a:off x="1730375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03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04"/>
              <p:cNvSpPr>
                <a:spLocks/>
              </p:cNvSpPr>
              <p:nvPr/>
            </p:nvSpPr>
            <p:spPr bwMode="auto">
              <a:xfrm>
                <a:off x="2309813" y="584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5"/>
              <p:cNvSpPr>
                <a:spLocks/>
              </p:cNvSpPr>
              <p:nvPr/>
            </p:nvSpPr>
            <p:spPr bwMode="auto">
              <a:xfrm>
                <a:off x="2309813" y="1163638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9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2309813" y="232092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12"/>
              <p:cNvSpPr>
                <a:spLocks/>
              </p:cNvSpPr>
              <p:nvPr/>
            </p:nvSpPr>
            <p:spPr bwMode="auto">
              <a:xfrm>
                <a:off x="2309813" y="2898775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3"/>
              <p:cNvSpPr>
                <a:spLocks/>
              </p:cNvSpPr>
              <p:nvPr/>
            </p:nvSpPr>
            <p:spPr bwMode="auto">
              <a:xfrm>
                <a:off x="2309813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20"/>
              <p:cNvSpPr>
                <a:spLocks/>
              </p:cNvSpPr>
              <p:nvPr/>
            </p:nvSpPr>
            <p:spPr bwMode="auto">
              <a:xfrm>
                <a:off x="2309813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4"/>
              <p:cNvSpPr>
                <a:spLocks/>
              </p:cNvSpPr>
              <p:nvPr/>
            </p:nvSpPr>
            <p:spPr bwMode="auto">
              <a:xfrm>
                <a:off x="2309813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32"/>
              <p:cNvSpPr>
                <a:spLocks/>
              </p:cNvSpPr>
              <p:nvPr/>
            </p:nvSpPr>
            <p:spPr bwMode="auto">
              <a:xfrm>
                <a:off x="2887663" y="1741488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5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0"/>
              <p:cNvSpPr>
                <a:spLocks/>
              </p:cNvSpPr>
              <p:nvPr/>
            </p:nvSpPr>
            <p:spPr bwMode="auto">
              <a:xfrm>
                <a:off x="2887663" y="4056063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1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4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7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8189846" y="6350"/>
              <a:ext cx="3429745" cy="6851650"/>
              <a:chOff x="573088" y="6350"/>
              <a:chExt cx="3471862" cy="6935788"/>
            </a:xfrm>
            <a:solidFill>
              <a:schemeClr val="bg2">
                <a:lumMod val="85000"/>
                <a:alpha val="5000"/>
              </a:schemeClr>
            </a:solidFill>
          </p:grpSpPr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73088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8"/>
              <p:cNvSpPr>
                <a:spLocks/>
              </p:cNvSpPr>
              <p:nvPr/>
            </p:nvSpPr>
            <p:spPr bwMode="auto">
              <a:xfrm>
                <a:off x="1150938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1730375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9"/>
              <p:cNvSpPr>
                <a:spLocks/>
              </p:cNvSpPr>
              <p:nvPr/>
            </p:nvSpPr>
            <p:spPr bwMode="auto">
              <a:xfrm>
                <a:off x="1730375" y="3476625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2309813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6"/>
              <p:cNvSpPr>
                <a:spLocks/>
              </p:cNvSpPr>
              <p:nvPr/>
            </p:nvSpPr>
            <p:spPr bwMode="auto">
              <a:xfrm>
                <a:off x="2309813" y="4056063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/>
            </p:nvSpPr>
            <p:spPr bwMode="auto">
              <a:xfrm>
                <a:off x="2887663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7"/>
              <p:cNvSpPr>
                <a:spLocks/>
              </p:cNvSpPr>
              <p:nvPr/>
            </p:nvSpPr>
            <p:spPr bwMode="auto">
              <a:xfrm>
                <a:off x="2887663" y="584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9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0"/>
              <p:cNvSpPr>
                <a:spLocks/>
              </p:cNvSpPr>
              <p:nvPr/>
            </p:nvSpPr>
            <p:spPr bwMode="auto">
              <a:xfrm>
                <a:off x="2887663" y="1163638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3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4"/>
              <p:cNvSpPr>
                <a:spLocks/>
              </p:cNvSpPr>
              <p:nvPr/>
            </p:nvSpPr>
            <p:spPr bwMode="auto">
              <a:xfrm>
                <a:off x="2887663" y="232092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auto">
              <a:xfrm>
                <a:off x="2887663" y="2898775"/>
                <a:ext cx="579438" cy="577850"/>
              </a:xfrm>
              <a:custGeom>
                <a:avLst/>
                <a:gdLst>
                  <a:gd name="T0" fmla="*/ 365 w 365"/>
                  <a:gd name="T1" fmla="*/ 364 h 364"/>
                  <a:gd name="T2" fmla="*/ 365 w 365"/>
                  <a:gd name="T3" fmla="*/ 0 h 364"/>
                  <a:gd name="T4" fmla="*/ 0 w 365"/>
                  <a:gd name="T5" fmla="*/ 364 h 364"/>
                  <a:gd name="T6" fmla="*/ 365 w 365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365" y="364"/>
                    </a:moveTo>
                    <a:lnTo>
                      <a:pt x="365" y="0"/>
                    </a:lnTo>
                    <a:lnTo>
                      <a:pt x="0" y="364"/>
                    </a:lnTo>
                    <a:lnTo>
                      <a:pt x="36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8"/>
              <p:cNvSpPr>
                <a:spLocks/>
              </p:cNvSpPr>
              <p:nvPr/>
            </p:nvSpPr>
            <p:spPr bwMode="auto">
              <a:xfrm>
                <a:off x="2887663" y="3476625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2"/>
              <p:cNvSpPr>
                <a:spLocks/>
              </p:cNvSpPr>
              <p:nvPr/>
            </p:nvSpPr>
            <p:spPr bwMode="auto">
              <a:xfrm>
                <a:off x="2887663" y="4633913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>
                <a:off x="2887663" y="5213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6"/>
              <p:cNvSpPr>
                <a:spLocks/>
              </p:cNvSpPr>
              <p:nvPr/>
            </p:nvSpPr>
            <p:spPr bwMode="auto">
              <a:xfrm>
                <a:off x="2887663" y="5791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8"/>
              <p:cNvSpPr>
                <a:spLocks/>
              </p:cNvSpPr>
              <p:nvPr/>
            </p:nvSpPr>
            <p:spPr bwMode="auto">
              <a:xfrm>
                <a:off x="2887663" y="6370638"/>
                <a:ext cx="579438" cy="571500"/>
              </a:xfrm>
              <a:custGeom>
                <a:avLst/>
                <a:gdLst>
                  <a:gd name="T0" fmla="*/ 365 w 365"/>
                  <a:gd name="T1" fmla="*/ 360 h 360"/>
                  <a:gd name="T2" fmla="*/ 365 w 365"/>
                  <a:gd name="T3" fmla="*/ 0 h 360"/>
                  <a:gd name="T4" fmla="*/ 0 w 365"/>
                  <a:gd name="T5" fmla="*/ 360 h 360"/>
                  <a:gd name="T6" fmla="*/ 365 w 365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365" y="360"/>
                    </a:moveTo>
                    <a:lnTo>
                      <a:pt x="365" y="0"/>
                    </a:lnTo>
                    <a:lnTo>
                      <a:pt x="0" y="360"/>
                    </a:lnTo>
                    <a:lnTo>
                      <a:pt x="365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auto">
              <a:xfrm>
                <a:off x="3467100" y="584200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5"/>
              <p:cNvSpPr>
                <a:spLocks/>
              </p:cNvSpPr>
              <p:nvPr/>
            </p:nvSpPr>
            <p:spPr bwMode="auto">
              <a:xfrm>
                <a:off x="3467100" y="1741488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7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0"/>
              <p:cNvSpPr>
                <a:spLocks/>
              </p:cNvSpPr>
              <p:nvPr/>
            </p:nvSpPr>
            <p:spPr bwMode="auto">
              <a:xfrm>
                <a:off x="3467100" y="5791200"/>
                <a:ext cx="577850" cy="579438"/>
              </a:xfrm>
              <a:custGeom>
                <a:avLst/>
                <a:gdLst>
                  <a:gd name="T0" fmla="*/ 364 w 364"/>
                  <a:gd name="T1" fmla="*/ 365 h 365"/>
                  <a:gd name="T2" fmla="*/ 364 w 364"/>
                  <a:gd name="T3" fmla="*/ 0 h 365"/>
                  <a:gd name="T4" fmla="*/ 0 w 364"/>
                  <a:gd name="T5" fmla="*/ 365 h 365"/>
                  <a:gd name="T6" fmla="*/ 364 w 364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364" y="365"/>
                    </a:moveTo>
                    <a:lnTo>
                      <a:pt x="364" y="0"/>
                    </a:lnTo>
                    <a:lnTo>
                      <a:pt x="0" y="365"/>
                    </a:lnTo>
                    <a:lnTo>
                      <a:pt x="36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6474189" y="6350"/>
              <a:ext cx="2286498" cy="6851650"/>
              <a:chOff x="3467100" y="6350"/>
              <a:chExt cx="2314576" cy="6935788"/>
            </a:xfrm>
            <a:solidFill>
              <a:schemeClr val="bg2">
                <a:lumMod val="95000"/>
                <a:alpha val="5000"/>
              </a:schemeClr>
            </a:solidFill>
          </p:grpSpPr>
          <p:sp>
            <p:nvSpPr>
              <p:cNvPr id="14" name="Freeform 150"/>
              <p:cNvSpPr>
                <a:spLocks/>
              </p:cNvSpPr>
              <p:nvPr/>
            </p:nvSpPr>
            <p:spPr bwMode="auto">
              <a:xfrm>
                <a:off x="3467100" y="6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4"/>
              <p:cNvSpPr>
                <a:spLocks/>
              </p:cNvSpPr>
              <p:nvPr/>
            </p:nvSpPr>
            <p:spPr bwMode="auto">
              <a:xfrm>
                <a:off x="3467100" y="1163638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9"/>
              <p:cNvSpPr>
                <a:spLocks/>
              </p:cNvSpPr>
              <p:nvPr/>
            </p:nvSpPr>
            <p:spPr bwMode="auto">
              <a:xfrm>
                <a:off x="3467100" y="2898775"/>
                <a:ext cx="577850" cy="577850"/>
              </a:xfrm>
              <a:custGeom>
                <a:avLst/>
                <a:gdLst>
                  <a:gd name="T0" fmla="*/ 0 w 364"/>
                  <a:gd name="T1" fmla="*/ 0 h 364"/>
                  <a:gd name="T2" fmla="*/ 0 w 364"/>
                  <a:gd name="T3" fmla="*/ 364 h 364"/>
                  <a:gd name="T4" fmla="*/ 364 w 364"/>
                  <a:gd name="T5" fmla="*/ 0 h 364"/>
                  <a:gd name="T6" fmla="*/ 0 w 364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1"/>
              <p:cNvSpPr>
                <a:spLocks/>
              </p:cNvSpPr>
              <p:nvPr/>
            </p:nvSpPr>
            <p:spPr bwMode="auto">
              <a:xfrm>
                <a:off x="3467100" y="3476625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5"/>
              <p:cNvSpPr>
                <a:spLocks/>
              </p:cNvSpPr>
              <p:nvPr/>
            </p:nvSpPr>
            <p:spPr bwMode="auto">
              <a:xfrm>
                <a:off x="3467100" y="4633913"/>
                <a:ext cx="577850" cy="579438"/>
              </a:xfrm>
              <a:custGeom>
                <a:avLst/>
                <a:gdLst>
                  <a:gd name="T0" fmla="*/ 0 w 364"/>
                  <a:gd name="T1" fmla="*/ 0 h 365"/>
                  <a:gd name="T2" fmla="*/ 0 w 364"/>
                  <a:gd name="T3" fmla="*/ 365 h 365"/>
                  <a:gd name="T4" fmla="*/ 364 w 364"/>
                  <a:gd name="T5" fmla="*/ 0 h 365"/>
                  <a:gd name="T6" fmla="*/ 0 w 364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8"/>
              <p:cNvSpPr>
                <a:spLocks/>
              </p:cNvSpPr>
              <p:nvPr/>
            </p:nvSpPr>
            <p:spPr bwMode="auto">
              <a:xfrm>
                <a:off x="3467100" y="5213350"/>
                <a:ext cx="577850" cy="577850"/>
              </a:xfrm>
              <a:custGeom>
                <a:avLst/>
                <a:gdLst>
                  <a:gd name="T0" fmla="*/ 364 w 364"/>
                  <a:gd name="T1" fmla="*/ 364 h 364"/>
                  <a:gd name="T2" fmla="*/ 364 w 364"/>
                  <a:gd name="T3" fmla="*/ 0 h 364"/>
                  <a:gd name="T4" fmla="*/ 0 w 364"/>
                  <a:gd name="T5" fmla="*/ 364 h 364"/>
                  <a:gd name="T6" fmla="*/ 364 w 364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4">
                    <a:moveTo>
                      <a:pt x="364" y="364"/>
                    </a:moveTo>
                    <a:lnTo>
                      <a:pt x="364" y="0"/>
                    </a:lnTo>
                    <a:lnTo>
                      <a:pt x="0" y="364"/>
                    </a:lnTo>
                    <a:lnTo>
                      <a:pt x="364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2"/>
              <p:cNvSpPr>
                <a:spLocks/>
              </p:cNvSpPr>
              <p:nvPr/>
            </p:nvSpPr>
            <p:spPr bwMode="auto">
              <a:xfrm>
                <a:off x="3467100" y="6370638"/>
                <a:ext cx="577850" cy="571500"/>
              </a:xfrm>
              <a:custGeom>
                <a:avLst/>
                <a:gdLst>
                  <a:gd name="T0" fmla="*/ 364 w 364"/>
                  <a:gd name="T1" fmla="*/ 360 h 360"/>
                  <a:gd name="T2" fmla="*/ 364 w 364"/>
                  <a:gd name="T3" fmla="*/ 0 h 360"/>
                  <a:gd name="T4" fmla="*/ 0 w 364"/>
                  <a:gd name="T5" fmla="*/ 360 h 360"/>
                  <a:gd name="T6" fmla="*/ 364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364" y="360"/>
                    </a:moveTo>
                    <a:lnTo>
                      <a:pt x="364" y="0"/>
                    </a:lnTo>
                    <a:lnTo>
                      <a:pt x="0" y="360"/>
                    </a:lnTo>
                    <a:lnTo>
                      <a:pt x="36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3"/>
              <p:cNvSpPr>
                <a:spLocks/>
              </p:cNvSpPr>
              <p:nvPr/>
            </p:nvSpPr>
            <p:spPr bwMode="auto">
              <a:xfrm>
                <a:off x="4044950" y="5791200"/>
                <a:ext cx="579438" cy="579438"/>
              </a:xfrm>
              <a:custGeom>
                <a:avLst/>
                <a:gdLst>
                  <a:gd name="T0" fmla="*/ 0 w 365"/>
                  <a:gd name="T1" fmla="*/ 0 h 365"/>
                  <a:gd name="T2" fmla="*/ 0 w 365"/>
                  <a:gd name="T3" fmla="*/ 365 h 365"/>
                  <a:gd name="T4" fmla="*/ 365 w 365"/>
                  <a:gd name="T5" fmla="*/ 0 h 365"/>
                  <a:gd name="T6" fmla="*/ 0 w 365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5"/>
              <p:cNvSpPr>
                <a:spLocks/>
              </p:cNvSpPr>
              <p:nvPr/>
            </p:nvSpPr>
            <p:spPr bwMode="auto">
              <a:xfrm>
                <a:off x="4044950" y="6370638"/>
                <a:ext cx="579438" cy="571500"/>
              </a:xfrm>
              <a:custGeom>
                <a:avLst/>
                <a:gdLst>
                  <a:gd name="T0" fmla="*/ 0 w 365"/>
                  <a:gd name="T1" fmla="*/ 0 h 360"/>
                  <a:gd name="T2" fmla="*/ 0 w 365"/>
                  <a:gd name="T3" fmla="*/ 360 h 360"/>
                  <a:gd name="T4" fmla="*/ 365 w 365"/>
                  <a:gd name="T5" fmla="*/ 0 h 360"/>
                  <a:gd name="T6" fmla="*/ 0 w 365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0">
                    <a:moveTo>
                      <a:pt x="0" y="0"/>
                    </a:moveTo>
                    <a:lnTo>
                      <a:pt x="0" y="360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7"/>
              <p:cNvSpPr>
                <a:spLocks/>
              </p:cNvSpPr>
              <p:nvPr/>
            </p:nvSpPr>
            <p:spPr bwMode="auto">
              <a:xfrm>
                <a:off x="4044950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0"/>
              <p:cNvSpPr>
                <a:spLocks/>
              </p:cNvSpPr>
              <p:nvPr/>
            </p:nvSpPr>
            <p:spPr bwMode="auto">
              <a:xfrm>
                <a:off x="4044950" y="584200"/>
                <a:ext cx="579438" cy="579438"/>
              </a:xfrm>
              <a:custGeom>
                <a:avLst/>
                <a:gdLst>
                  <a:gd name="T0" fmla="*/ 365 w 365"/>
                  <a:gd name="T1" fmla="*/ 365 h 365"/>
                  <a:gd name="T2" fmla="*/ 365 w 365"/>
                  <a:gd name="T3" fmla="*/ 0 h 365"/>
                  <a:gd name="T4" fmla="*/ 0 w 365"/>
                  <a:gd name="T5" fmla="*/ 365 h 365"/>
                  <a:gd name="T6" fmla="*/ 365 w 365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5">
                    <a:moveTo>
                      <a:pt x="365" y="365"/>
                    </a:moveTo>
                    <a:lnTo>
                      <a:pt x="365" y="0"/>
                    </a:lnTo>
                    <a:lnTo>
                      <a:pt x="0" y="365"/>
                    </a:lnTo>
                    <a:lnTo>
                      <a:pt x="365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1"/>
              <p:cNvSpPr>
                <a:spLocks/>
              </p:cNvSpPr>
              <p:nvPr/>
            </p:nvSpPr>
            <p:spPr bwMode="auto">
              <a:xfrm>
                <a:off x="5202238" y="6350"/>
                <a:ext cx="579438" cy="577850"/>
              </a:xfrm>
              <a:custGeom>
                <a:avLst/>
                <a:gdLst>
                  <a:gd name="T0" fmla="*/ 0 w 365"/>
                  <a:gd name="T1" fmla="*/ 0 h 364"/>
                  <a:gd name="T2" fmla="*/ 0 w 365"/>
                  <a:gd name="T3" fmla="*/ 364 h 364"/>
                  <a:gd name="T4" fmla="*/ 365 w 365"/>
                  <a:gd name="T5" fmla="*/ 0 h 364"/>
                  <a:gd name="T6" fmla="*/ 0 w 365"/>
                  <a:gd name="T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364">
                    <a:moveTo>
                      <a:pt x="0" y="0"/>
                    </a:moveTo>
                    <a:lnTo>
                      <a:pt x="0" y="364"/>
                    </a:lnTo>
                    <a:lnTo>
                      <a:pt x="3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2"/>
              <p:cNvSpPr>
                <a:spLocks/>
              </p:cNvSpPr>
              <p:nvPr/>
            </p:nvSpPr>
            <p:spPr bwMode="auto">
              <a:xfrm>
                <a:off x="4624388" y="6370638"/>
                <a:ext cx="577850" cy="571500"/>
              </a:xfrm>
              <a:custGeom>
                <a:avLst/>
                <a:gdLst>
                  <a:gd name="T0" fmla="*/ 0 w 364"/>
                  <a:gd name="T1" fmla="*/ 360 h 360"/>
                  <a:gd name="T2" fmla="*/ 0 w 364"/>
                  <a:gd name="T3" fmla="*/ 0 h 360"/>
                  <a:gd name="T4" fmla="*/ 364 w 364"/>
                  <a:gd name="T5" fmla="*/ 360 h 360"/>
                  <a:gd name="T6" fmla="*/ 0 w 364"/>
                  <a:gd name="T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0">
                    <a:moveTo>
                      <a:pt x="0" y="360"/>
                    </a:moveTo>
                    <a:lnTo>
                      <a:pt x="0" y="0"/>
                    </a:lnTo>
                    <a:lnTo>
                      <a:pt x="364" y="360"/>
                    </a:lnTo>
                    <a:lnTo>
                      <a:pt x="0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BFD3-BA7C-4B56-9F75-083047F920B0}" type="datetime1">
              <a:rPr lang="id-ID" smtClean="0"/>
              <a:t>10/11/2020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109F-F017-4619-9D3E-7ED38C6CD5B8}" type="slidenum">
              <a:rPr lang="id-ID" smtClean="0"/>
              <a:t>‹#›</a:t>
            </a:fld>
            <a:endParaRPr lang="id-ID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40005" y="286191"/>
            <a:ext cx="10515600" cy="623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A51D5ADA-78B6-4A19-96AF-A9EC6E30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60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75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F58BEE-EB12-40DC-958A-D2770B7A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56352"/>
            <a:ext cx="635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72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27048" y="0"/>
            <a:ext cx="846495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9DE1ED0-85D0-4164-8A6A-9170F09B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56352"/>
            <a:ext cx="635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6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ection break">
    <p:bg>
      <p:bgPr>
        <a:solidFill>
          <a:srgbClr val="00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86A1-8E35-4510-B98A-BE0158EE2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583" y="5357034"/>
            <a:ext cx="8513661" cy="6985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kern="1200" dirty="0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[Section Break Title]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003F-419D-4AD6-902A-3C713BF35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583" y="6069440"/>
            <a:ext cx="3708904" cy="3397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6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[Section break subtitle]</a:t>
            </a:r>
          </a:p>
        </p:txBody>
      </p:sp>
    </p:spTree>
    <p:extLst>
      <p:ext uri="{BB962C8B-B14F-4D97-AF65-F5344CB8AC3E}">
        <p14:creationId xmlns:p14="http://schemas.microsoft.com/office/powerpoint/2010/main" val="1467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Summary_blue">
    <p:bg>
      <p:bgPr>
        <a:solidFill>
          <a:srgbClr val="00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C36E1-E088-4A0E-ABE2-B98476C1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005" y="286193"/>
            <a:ext cx="10515600" cy="6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[Summary/Contents title]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FFBF3B-E543-4487-B328-6A58984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EE77C95-FC0F-4CD9-B266-9CF80504F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005" y="5663299"/>
            <a:ext cx="7915102" cy="873269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[Breakout quote or statistic]</a:t>
            </a:r>
          </a:p>
        </p:txBody>
      </p:sp>
    </p:spTree>
    <p:extLst>
      <p:ext uri="{BB962C8B-B14F-4D97-AF65-F5344CB8AC3E}">
        <p14:creationId xmlns:p14="http://schemas.microsoft.com/office/powerpoint/2010/main" val="3999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_section break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86A1-8E35-4510-B98A-BE0158EE2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583" y="5357034"/>
            <a:ext cx="8513661" cy="6985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[Section Break Title]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003F-419D-4AD6-902A-3C713BF35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583" y="6069440"/>
            <a:ext cx="3708904" cy="3397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[Section break subtitle]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067FB0-A95A-4889-AE74-946EBB61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3354" y="6354006"/>
            <a:ext cx="739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6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365" y="260791"/>
            <a:ext cx="10515600" cy="623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B623-B8C4-4777-B2BB-93B29AD5647E}" type="datetime1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1493712" y="6157005"/>
            <a:ext cx="517384" cy="517384"/>
          </a:xfrm>
          <a:custGeom>
            <a:avLst/>
            <a:gdLst>
              <a:gd name="T0" fmla="*/ 0 w 1012"/>
              <a:gd name="T1" fmla="*/ 1012 h 1012"/>
              <a:gd name="T2" fmla="*/ 1012 w 1012"/>
              <a:gd name="T3" fmla="*/ 1012 h 1012"/>
              <a:gd name="T4" fmla="*/ 1012 w 1012"/>
              <a:gd name="T5" fmla="*/ 0 h 1012"/>
              <a:gd name="T6" fmla="*/ 0 w 1012"/>
              <a:gd name="T7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1012">
                <a:moveTo>
                  <a:pt x="0" y="1012"/>
                </a:moveTo>
                <a:lnTo>
                  <a:pt x="1012" y="1012"/>
                </a:lnTo>
                <a:lnTo>
                  <a:pt x="1012" y="0"/>
                </a:lnTo>
                <a:lnTo>
                  <a:pt x="0" y="1012"/>
                </a:lnTo>
                <a:close/>
              </a:path>
            </a:pathLst>
          </a:custGeom>
          <a:solidFill>
            <a:srgbClr val="007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354" y="6354006"/>
            <a:ext cx="739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5845109F-F017-4619-9D3E-7ED38C6CD5B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rot="10800000">
            <a:off x="284033" y="404098"/>
            <a:ext cx="215424" cy="215424"/>
          </a:xfrm>
          <a:custGeom>
            <a:avLst/>
            <a:gdLst>
              <a:gd name="T0" fmla="*/ 0 w 1012"/>
              <a:gd name="T1" fmla="*/ 1012 h 1012"/>
              <a:gd name="T2" fmla="*/ 1012 w 1012"/>
              <a:gd name="T3" fmla="*/ 1012 h 1012"/>
              <a:gd name="T4" fmla="*/ 1012 w 1012"/>
              <a:gd name="T5" fmla="*/ 0 h 1012"/>
              <a:gd name="T6" fmla="*/ 0 w 1012"/>
              <a:gd name="T7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1012">
                <a:moveTo>
                  <a:pt x="0" y="1012"/>
                </a:moveTo>
                <a:lnTo>
                  <a:pt x="1012" y="1012"/>
                </a:lnTo>
                <a:lnTo>
                  <a:pt x="1012" y="0"/>
                </a:lnTo>
                <a:lnTo>
                  <a:pt x="0" y="1012"/>
                </a:lnTo>
                <a:close/>
              </a:path>
            </a:pathLst>
          </a:custGeom>
          <a:solidFill>
            <a:srgbClr val="007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30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68" r:id="rId3"/>
    <p:sldLayoutId id="2147483672" r:id="rId4"/>
    <p:sldLayoutId id="2147483678" r:id="rId5"/>
    <p:sldLayoutId id="2147483679" r:id="rId6"/>
    <p:sldLayoutId id="2147483702" r:id="rId7"/>
    <p:sldLayoutId id="2147483704" r:id="rId8"/>
    <p:sldLayoutId id="2147483703" r:id="rId9"/>
    <p:sldLayoutId id="2147483705" r:id="rId10"/>
    <p:sldLayoutId id="2147483707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9C7D-9DDB-4355-A96E-05F104C34EC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CFEE-2200-4EB1-BA0F-A06C1E41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ages.unsplash.com/photo-1512660029633-769b8fba8557?ixlib=rb-0.3.5&amp;s=df429d3f884c7d1999a1e04408cc2099&amp;dpr=1&amp;auto=format&amp;fit=crop&amp;w=1000&amp;q=80&amp;cs=tinysrgb">
            <a:extLst>
              <a:ext uri="{FF2B5EF4-FFF2-40B4-BE49-F238E27FC236}">
                <a16:creationId xmlns:a16="http://schemas.microsoft.com/office/drawing/2014/main" id="{56D2BF29-4830-454D-BF38-BC9F349AE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5" b="27441"/>
          <a:stretch/>
        </p:blipFill>
        <p:spPr bwMode="auto">
          <a:xfrm>
            <a:off x="0" y="1253703"/>
            <a:ext cx="12192000" cy="4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7288A-3FD0-4A32-8695-0FCD817CF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Dr Abdou 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6395-1E3A-49BC-865C-22CDDC266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November 2020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674FDC1-20E1-4F4A-9AE4-E3A7A5D723F7}"/>
              </a:ext>
            </a:extLst>
          </p:cNvPr>
          <p:cNvSpPr>
            <a:spLocks/>
          </p:cNvSpPr>
          <p:nvPr/>
        </p:nvSpPr>
        <p:spPr bwMode="auto">
          <a:xfrm>
            <a:off x="0" y="1260424"/>
            <a:ext cx="7219576" cy="4364037"/>
          </a:xfrm>
          <a:custGeom>
            <a:avLst/>
            <a:gdLst>
              <a:gd name="T0" fmla="*/ 1007 w 1565"/>
              <a:gd name="T1" fmla="*/ 0 h 946"/>
              <a:gd name="T2" fmla="*/ 837 w 1565"/>
              <a:gd name="T3" fmla="*/ 0 h 946"/>
              <a:gd name="T4" fmla="*/ 743 w 1565"/>
              <a:gd name="T5" fmla="*/ 0 h 946"/>
              <a:gd name="T6" fmla="*/ 558 w 1565"/>
              <a:gd name="T7" fmla="*/ 0 h 946"/>
              <a:gd name="T8" fmla="*/ 475 w 1565"/>
              <a:gd name="T9" fmla="*/ 0 h 946"/>
              <a:gd name="T10" fmla="*/ 0 w 1565"/>
              <a:gd name="T11" fmla="*/ 946 h 946"/>
              <a:gd name="T12" fmla="*/ 558 w 1565"/>
              <a:gd name="T13" fmla="*/ 946 h 946"/>
              <a:gd name="T14" fmla="*/ 743 w 1565"/>
              <a:gd name="T15" fmla="*/ 946 h 946"/>
              <a:gd name="T16" fmla="*/ 837 w 1565"/>
              <a:gd name="T17" fmla="*/ 946 h 946"/>
              <a:gd name="T18" fmla="*/ 1007 w 1565"/>
              <a:gd name="T19" fmla="*/ 946 h 946"/>
              <a:gd name="T20" fmla="*/ 1091 w 1565"/>
              <a:gd name="T21" fmla="*/ 946 h 946"/>
              <a:gd name="T22" fmla="*/ 1565 w 1565"/>
              <a:gd name="T23" fmla="*/ 0 h 946"/>
              <a:gd name="T24" fmla="*/ 1007 w 1565"/>
              <a:gd name="T25" fmla="*/ 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5" h="946">
                <a:moveTo>
                  <a:pt x="1007" y="0"/>
                </a:moveTo>
                <a:lnTo>
                  <a:pt x="837" y="0"/>
                </a:lnTo>
                <a:lnTo>
                  <a:pt x="743" y="0"/>
                </a:lnTo>
                <a:lnTo>
                  <a:pt x="558" y="0"/>
                </a:lnTo>
                <a:lnTo>
                  <a:pt x="475" y="0"/>
                </a:lnTo>
                <a:lnTo>
                  <a:pt x="0" y="946"/>
                </a:lnTo>
                <a:lnTo>
                  <a:pt x="558" y="946"/>
                </a:lnTo>
                <a:lnTo>
                  <a:pt x="743" y="946"/>
                </a:lnTo>
                <a:lnTo>
                  <a:pt x="837" y="946"/>
                </a:lnTo>
                <a:lnTo>
                  <a:pt x="1007" y="946"/>
                </a:lnTo>
                <a:lnTo>
                  <a:pt x="1091" y="946"/>
                </a:lnTo>
                <a:lnTo>
                  <a:pt x="1565" y="0"/>
                </a:lnTo>
                <a:lnTo>
                  <a:pt x="1007" y="0"/>
                </a:lnTo>
                <a:close/>
              </a:path>
            </a:pathLst>
          </a:custGeom>
          <a:solidFill>
            <a:srgbClr val="0073AE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E2D12C9-0638-4751-8790-25D1656F210D}"/>
              </a:ext>
            </a:extLst>
          </p:cNvPr>
          <p:cNvSpPr>
            <a:spLocks/>
          </p:cNvSpPr>
          <p:nvPr/>
        </p:nvSpPr>
        <p:spPr bwMode="auto">
          <a:xfrm>
            <a:off x="9148743" y="1246982"/>
            <a:ext cx="3066138" cy="4368323"/>
          </a:xfrm>
          <a:custGeom>
            <a:avLst/>
            <a:gdLst>
              <a:gd name="T0" fmla="*/ 561 w 664"/>
              <a:gd name="T1" fmla="*/ 0 h 946"/>
              <a:gd name="T2" fmla="*/ 477 w 664"/>
              <a:gd name="T3" fmla="*/ 0 h 946"/>
              <a:gd name="T4" fmla="*/ 0 w 664"/>
              <a:gd name="T5" fmla="*/ 946 h 946"/>
              <a:gd name="T6" fmla="*/ 188 w 664"/>
              <a:gd name="T7" fmla="*/ 946 h 946"/>
              <a:gd name="T8" fmla="*/ 664 w 664"/>
              <a:gd name="T9" fmla="*/ 0 h 946"/>
              <a:gd name="T10" fmla="*/ 561 w 664"/>
              <a:gd name="T11" fmla="*/ 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" h="946">
                <a:moveTo>
                  <a:pt x="561" y="0"/>
                </a:moveTo>
                <a:lnTo>
                  <a:pt x="477" y="0"/>
                </a:lnTo>
                <a:lnTo>
                  <a:pt x="0" y="946"/>
                </a:lnTo>
                <a:lnTo>
                  <a:pt x="188" y="946"/>
                </a:lnTo>
                <a:lnTo>
                  <a:pt x="664" y="0"/>
                </a:lnTo>
                <a:lnTo>
                  <a:pt x="561" y="0"/>
                </a:lnTo>
                <a:close/>
              </a:path>
            </a:pathLst>
          </a:custGeom>
          <a:solidFill>
            <a:srgbClr val="0073AE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1CDC4A-4133-43FF-A209-E8A8897ADC5E}"/>
              </a:ext>
            </a:extLst>
          </p:cNvPr>
          <p:cNvSpPr txBox="1">
            <a:spLocks/>
          </p:cNvSpPr>
          <p:nvPr/>
        </p:nvSpPr>
        <p:spPr>
          <a:xfrm>
            <a:off x="997324" y="3429000"/>
            <a:ext cx="9231992" cy="11382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+mj-lt"/>
              </a:rPr>
              <a:t>Iridium - WRC-23 Preparations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A63AF61-CEE4-4A1C-A7E2-47D0340BE0F1}"/>
              </a:ext>
            </a:extLst>
          </p:cNvPr>
          <p:cNvSpPr txBox="1">
            <a:spLocks/>
          </p:cNvSpPr>
          <p:nvPr/>
        </p:nvSpPr>
        <p:spPr>
          <a:xfrm>
            <a:off x="11430000" y="6356352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5109F-F017-4619-9D3E-7ED38C6CD5B8}" type="slidenum">
              <a:rPr kumimoji="0" lang="id-ID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AutoShape 2" descr="data:image/jpg;base64,%20/9j/4AAQSkZJRgABAQEAYABgAAD/2wBDAAUDBAQEAwUEBAQFBQUGBwwIBwcHBw8LCwkMEQ8SEhEPERETFhwXExQaFRERGCEYGh0dHx8fExciJCIeJBweHx7/2wBDAQUFBQcGBw4ICA4eFBEUHh4eHh4eHh4eHh4eHh4eHh4eHh4eHh4eHh4eHh4eHh4eHh4eHh4eHh4eHh4eHh4eHh7/wAARCAG5BN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Edhjiqsh5Jp244pjcis6cDUYKKWkNdFrCFFLTaVaENMeOlIaXNIetbdAY3vSdqXvmkNRKZjJDTS5oxSGoVSwDw3FGajzQDV+0YuUlzSg0wGnrWkJktDyabSjk08AVjWncIoYKXtSnrSVyG6EXripo1z0qNOpqdflpSZI2RSBVZutWZWzUBGT7VtRpuRNxmKQ1KFoK4rtWHshc+pFS0rU2p5bFqQtLxSA0UWLTFNIaU000rWBsXtSGig1LYhM0GikrMYUGjNNJpMlsOPrXefBzwjP4m8SwR+UWiVhk4461xVlbSXVzHBGu5nbAAr7c/Zg+H8ek6XDeXEOJXUNkj2rqwdNSlzS2Rx4qo1HlW7PZvh74dt9B0OGGONV2qO3tVjXrzKtEh4xg1sXEghtgBxgVyt+4Z2ZuldavUlzM5G1CPKjnZZpIbksynGa0bK9D9fzqhduskhHU9KrNFJHjyScHrWjIR0aXCM20c+9T7uPaue015fOx2rdRtyg1LAkDevFMM8e7bu5ps7YjOOuKwjcMLnnkZqW7FqLkzek+aMleax5lIcnafar1rOrcbuvar8Vukn3lFYymmjopRcWY1tbzzOCcgVPdwMiYU81vwW6qv3QKztSVVf6VjOryo1VLnZmWzSrwwJqa5hEq9Mj1qxDjI+X8KiufN3DC49q+exucOL5aep7GEy1S1kVE3WqfJkjtVdJLppSdrYrXslLOBKoNaU8dvHASAorwauIrVJ89z0pYaEfdSMOK3Mw+cVfstkB2nORS2i7nO0EfWrf2GVjuCjPrX1GEhS5IzcVc8etCSbimK1xGwwRWbd3UUbkcfnWhLYybPeuf1SxmDH92frXoKrEw9gy/FdRPjcR+dWoreKcgr0rnLW1nQ7ieBWtpV/IrbCvTvSqYiEItydkR7CXNojVgtVjkzuIqzPH5iYzmoy7Sx/KOfWqrzSxSbeaww1ajyuUHoOrCbaTK16Da/NzipbO8jeLLdPepZ186E7ypz2rPazk+6mMe1ePmtOOItOluj1cCnFctTYgvfmufMiGRUck7GPaV5rctbBRHkjnFY+rWzRybVzj2rixVDEUsI5zZ0Qq0ZVeSmZksasS2459KqqGDkSL9MGteOFmQLtH1ps1jjB6V8zleOq+05VG56lSceXllIgt5R9zzNoPYipFt42mymCw9Kz7xfIf53zjpVzQZ99wGIAFfT08Xh6tT2VSNmeRXrypfBK5el0nzNrbRWxYW0McOwqOlUr3VrdSBvVT6ZqD+24Y/l35Zug7mvosPSw9KNoWPIr1qlR3ZW8Q2aZZomCk1yj2dzJdqrZ2g8t2IrT1/wATaVaMGu7nlm2hEG5s/SuU1TxJq2oE2/hi3VXClnuphuRR6DHWvHxeCwVCq8ROVmd+FWIrx5Ix0O4ihisbXzrlo4R3MjADPtWZe+ItLiu0tdwmmc4QRjIz7mudl0G/1bSlXUIrm7iRc3R3kFs/3R6UW+lKblYbJRKNgja0iG6VUx1DDofc15M8bGtUtSiz14RVKneTNfVPG5sbpNOguLO2uTg/vMsn0yB1rNi1TULtbr+1I5bgEkW0kY+XnsQO1Yl34Uu/DviJ1s7BprGYJLsmlE8ynvxjg11dguhur3mof2vpF5I3/HlIOQ394DHT2rtqwxHs1UpWjbuY4epB3jOLbe1jH8L+B9ctrt9S1G7gWB8kxSP/AAep9ayI/A99Z+K317TY49aLZ8uBX+VUHuefwr0ay8SNMstrFpZvTGMedJ0I9xWQ032zUwpt5NJjC7nkjfapI6Ba82E3XbVXEfJIJYKpGbtT/E0rfWtNuLVfLjdplX9/AZABFjrkdf0rM0YaP4jkkk06W1ER3Iyu2xi3YruxxTNU0W4l1bTJ4bEC8YndcRA7ZUPaQjgk1q2HhvVLe/aKHS4YbSY7TC8QIQd9rjkVpRwWCoTUZpyv16GkIV4x54SS8jNdrnS/L0xPEVpNGXEcg6mPPbPp71fh0fXbe6+2WsUB08j94m/cp9eawtW8AqfEEtxJFLpSSqVR42LFiOhYHIx9MV1eg+HruHQp4Y9QW+uCBiBJCquB3YEnBruqZbg6i92CViKdapTnzS1uZg1G0tpi+mGC0nk+VikLbxz0VsY/Wul065kv7JZBoc5Z22t9tmBHH8RwT1qXTXaG1S21TR4LdSNrLj5lH9a2ZLOC8jtmsZggjH+rbgMPcUQo0ou7grryHNU38N0eb+KbO3k1A3Gn6fp5+yyq939nXlz2w3FXdb8P2niHSVu4Vniu0IEMc3yRt68iui8S6JPFBJcW9mLgyECS2gGz5fXNVTLBbafjz2klTGLTPIP1rWpJvYShTktUcLYaXDG84uxMCrLG0RY5jP8AeVh1Fa6eG9YubqSS3uGEtuu2OYy5LDtyP61u6bdaYt1JnQ7uCaUfO10f3e7sBVwwyrP9quJY7EMCFWI/rjoa9DD4lQilJnBVwau+RWRmxQ6zp8P+nKLvAGSDgj/GlttU0+4eRhcSRyKMeVINv860Zb28imHn263djgBXU4cn19K0ba30m7fbJ5RYjhZEAY+2a741oS2ZwulKPQ522/4R3VWMN1FF53cPHtYfj6U2fwLoEo3QxuhI7Hit06Pp6RSNcWCROW2g5JJ9MGov7P1C2nLWbRPH3SUk4HtWbrxbskV9XdtTxj4jfAWy8Qzy31ndXFlebcAxnKPj1HY14J4u+D/jDQopZ/kvYo87hGx3gD2Nfb41I25P22xuIAP4owWWm31tp+ox+RcLAWddy4+/j8KqOIh9oiWGlbQ/Nm4EqN5cqlWHZlwRUNfb/jb4KeFNdZ5GHlOP4kAVh9a8D8ffAvVtJleXw/eR6rEM/ugMSD8O9baPYycHE8dzSVc1PTNQ0ycwahZz2sg/hlQqaqYpEiUUVIq5XmhsTZHRTmXFNoHcXPGKSiigAoopRQAlPVuMdDTcGkoAnQ8irkPTNZysVNW7aUN8ucGs5xE9jRhx6VOQ2Nx6UWEQcCr13DiH0rglNXsENUYVyw31CWqS4XMh4oSEsa6U0kYt2YyFSSOKuCAkVYsrYZGRzVmWMIK551tbI55zKAhwKrXHBxV2Ztqms2diSTWtO7HTuyF+aZThSMa3RuhtNalJxTatGiQlXNNXMoNUjWhp/HataSvImp8Jup90ZbAxTBcYYhagjYsDnJqKJ1E20nqa0rfEKlJchPLIzPyajnhYpvNPkUeaNtS38gjtQvU4rVyvYyjo2c/dH95inwHHSomy8h+tWYI+9dWGi27lzaSHZY0qrTivNKBXoctznuOWm9TS+1SRL3NUldiHouxaIwWb2oPJxUsS7RW6V9DKTJUU1PEtMQdKmi6E1stEc71GOOcVLGvFRj5pDg1ZiX2ojK4Paw1k+WmxgrVjbntTWj5okxIxtWGZxV/R0URe1VNQjLTfdrT06EpAK82mn7ds6pySpkrkIuTTbaVZCQBRc8uFpYYdpyOK7m7nNbS5MOmfemSfpT/5Vh6/qD27+VH17mor1o0o80h0qbqSsi6DuvMZ4HSrD9axdCummlbecmtjeuCM5rGjiI1I8xtUg4uxxdGDR2oBr52Fj3UIRSYNO60VfLcGiOilNJmoasSLThTAacKakCAjg01qfTGPNRMmYhz2pDnFG4UjGsyBKUUlKOtMY5eKkXpTKelPmsTa5IgxT+KYh5pSwzisZNspaCN1pmeaUnNAXNBVx0fU1M3TimxpxQ+RSWrEMJOcUCmnk0telh4GU2PA70jdKTdxTWNdrkrEIa1MpT1ppNcktWaIWikzSrUFXEJo5oNLWci0JzRQaSsykKaaaWkNJibCjGaQVe0aze/1CG2RSxZwKSTbsS3oem/s9eDJNc8QRXMsWY1YckV97+E9Pj0/TIoY1ChVAryD9nzwfDo+hwSNFiRsHpXtxcRRbfSvW5VCmoI8ucuefMVdWnyNoPSueuW8xSKvahNuc1nE85rSKsjnlqzCvLeWOUyIfwq3pyPIvz9avtGr9RT4o0j6UmUhsduqNuAxVgMAMVHuOeKKQx8uWXHrVD7CzOfrWiFwm41VjvdtwQMECuWtI7cPGxPa2O3BYZrRXESA9qrxXUbMAzAVYu2j8ndkdK4a2IhRjebOuFGVR6Is21wjjaap6lCzNvXkVmCVklDK3Ge1aguN0YB6V8/is4p1ounSd2elRwUoNSkMsLaRiGYbcVeeOFU+ZQSKZb3Sqvam3Ae4XagwDXkU6c5OyWp3KTj1KM80KMSuM1SlvTLII1Umte10bcDv5z61cttHgibO0Zr1KOWTk05smeNilYqWCOyjK4rXhXgc4qaO3RU+UAVTnZon+6SK9tLlVkea5czuX1hUrgj8aimsonB3AGq0d5kgZq75pNsWqr6C1Oe1W1jX5EXn2qhDYbDuzWjMJnuS3WnTRShc4Ar4jOsxU5ulHY9Wg4xjqi7pluFiyeaZfWfmcrwaq2lxIfk3dKtCeRfv9K+pymjCGFjFa3PIrzbqXMa7jkjbaelWdO2fxU3U33tujOaoR3pjkAkHNddHDwpS0Q6lXnjudErfL/KsfWiwOccfSrKX8ZjwvBqOeZWQ+ZgijM6Tr4WcF1Rz0JOFRMxUvo0kCsMmrEkyyAYFPSztppQdoJq1cWarEBH1FfIZFltbC3nU2PSxVdVXoc5rNukyrzg0lvpxSDiTZ/tE4FP1ORLdHllkAC9hySfSuDk8TeIdYvrq10VrSOCEZ2ynOeeQfeiWHliMVJx0S3ZFOjJxTZ0F/BGsn2ma5Kwxty/vWbquoyMjWent5MwcFSSNrjPO4np+FFja65fIRqOo28UUURZYlQYPr+VSELdWC2NrZpOdwUXLDkufYdq48Xj5UFy0OnV/ofSZflVOEr1dTKvdahvLaXT9R+w2yqf3jwRs32jHbcBkVq+ANS0zUbVrOwils5YT+4SZNpcD+IN6e1Jo2kWtnqxsNTu4FVT+9GzAJPYE1FJLNZamFsxbT20DbViC5lkHquK46mP9rC6bkaV6EKMvdenlsdHqatebNKutRLT3zeQY0JVkU9SG6E1sweG7Pw3brDZyCBkQRfaGbmVR2cjnNcbpsd/fal9omSWez3cI0ZWeHHpXoWnQ2KwGHTm825YbmS8Ysw98ZrrwWYwjR5GrSOWvTTkppHM3+mvJCs1npxaeGUOJXz5f4HqfyrWaGHWtPjbVLldUuVOMBfLK+2D1rXtL67gJiZo5EU/NG67T7gCm6lbR30EN5bWRgmJwWHGaitjK9S6v7r6AnGEk2reaMJbCBithqNq0MIPytAwGF9CKsHStHsWiisbi7a32nbDjcm709f0p9k0l7rS6bfWc9vdRHcu4ErInqWFdnpdhZabCkbTI8mThnxwfQfSurB4GNSN0tCK9fklzJ6mYk40vTU+0w3MrvjEap90ev1rFGsXrTp9nuhcWxYoYWyshPoc11NzpUsl/532p/LPXLdPwp0ekwI3m3EaTyhsh/LwVHpxXvRpuKSXQ4XWTd5bnLLp+sXNil1ErOWLr5E/Krk91PBqp4S0XULyR5tRj+xSxNsZopDuYjuo7Cu1ure42LHZziNBkbSCTnr1rn7i/1q31W2jmjjjErGNpWHQDqauCS0ZMpOSui9HZalaQ+S5TVIgxP74YkAPoe9VPsFrqDiXF1YSocGMnkj2rfgMkoLRyAoP4upP+FPeJQo/jYnjd1H40Spq+pKqSRnfvrJTNLeO0KLltw+Yjtmq1xp2i6wjFxG53BsqcMDTpNTs/Kkt54XxvMbq3IHvn0qvLoen3M4nt7iWJGwdqNx+BFJvoi0urdh66HPDNIsN2JIjhhHOu7GKh1W2gup7az1WzRJj/AKpoXwjKOv0rQZrrTxBGLyKaNmwTcHDY9j3qbUtKtrwxSTKWljJaNgx79eKz5blc7T1Y3+ybSPT1t1jYwAZU7ufzqhe6dHZ24W0mhW4JzGJ1zzUGqs/h+18wXpLO3JJ3BQfRfWqmj2Gs3F0mq3MjW8Sgn7O67nlHq2fu0c3LsrDUb7vQY/iDVIZ3s9R0OUALlrmDBjJ7VpaZNM9uLi8j3w91A+ZD7ip9P1y21C6fT1tnhdc/u2XIx3NWNSuDY273jWHmwkYm8rl39OK1Vepo09DN06b0aIbvUrSMxRhHlMnKIBgVQ1cWEbpdTaesThDiVmCnHHSo3udLuoxD/aUMCuQ0aScSRE/w1n/EG00+/Fra3WqC2McTMJQ3Hbhqmri5t+6a0cLBW5ht9qE1vb/bLWKOWyO1BDIAWkfP54qva2Gm6wr3GpWc1pdu+xCByvspHSq3hDRp5LGKdb6OaW3kLQqWyrc8EetdIt9fx20huo4oymRllwQT3FbU8dyq0tGZ1cDd+7scprHw+tNUi8m8Sz1exbIeK6jBcewbrXh3jT9n7R7iaeXS/teiMjkFZR5sRHbkcj8q+h0bxIVEmm3FreJGSXhddkgJ7j1pdOvtSuLy8hurdVkCKxilj5I5yav+0YsyeXs+EPGPww8WeG2aWax+2Wf8NzanepHuByPxFcWd0blXUqw6gjBFfodrVnoF3bmdoWt5hygiO1WPqUPWvPPFnwl8K+JI/Me3jtr1l35A2BvcEV0U8bSlaLepy1cBUScktD42zxzTSMmvZPF3wQv9NeRrKaQDqEkGQR7EV5XrOkahpF0YL63aMg4Bxwa7PQ4HFpmaVIpKlC+tNZe46UXBMZUgKsDuyD2IqOimMecg4kB9qbS53H5mNKQ0Z5HUfnQAylUlTkUlFAG1o9+FIjcgY6VqXl4Hhx3rkgcHNaNrOZE2nnb+lc08Mm+ZAtCxjcwNTxr6VWBxz2qxanc9Yzukc1U0rRDgGkuiQKljYJHjvUUn7wVxJ+9c5OpmXDdaov3q/eLg1RmGK76T0OmCIelManNTa6EaIjIxRTm6UyrRoncQctWrZR4jrMiXMg+tbluoEYrpw6vIyrPSxagVRAxPpWLcTFJiQe9a8x22x+lc9McyHvSxHxCpR0Nmym81c96i1KQ/d9qrWE2wYovWLuPSindlpWZHbrlquKMCoLZe9WcV7WHjywOeo7sbS9BSkcYpuOcVvcgRBuap/wDZFNVcDNSxruqoImTHRr3NTRDk0mMCpIRkVutDCTHoDxT5eI+KVF4pHA5pVZe6TBXYWS5BJ61cVfQ1TtpN3y9K0I1KqKKb0FU3EUVFdNsIq2FweaqXy7sCnNkwV2QXAU7T71egBEYqncjYEB61owcxLx2rlj8ZrP4SrKp+0rzVrHpVW4+S4BY8VZi6Z7VvF6mclogPIrlNdjEmqBT0xXXFeDXJa64j1MsewrgzKX7o6sEvfZRhka1eUKSDU2m3ku9xI7HiktlRllmkGVqsjAyMwXAxXhxqSjZpnouKe5E3H50lEnWgUoPQ6EBpc8U2itlIT3A02nUYqXqA2lzQaQ1IMU0xutO7UhpMljaKU0lSSFKOtJRQBIKcKiBpwapaBIlFBpuTSmpsMDTk6imZp8Z5BoYMtR8Copic0u/ioXbPepgtSWITzTt1RinA16tN6GbQpOaaaCaaaqUrAkKaQ9KCRSGsirBTSaU0lTJ2GKDS02lzWTZaCikzRU3LuBoopKlkgOles/s/eFm1fxBHdSJujQgjivK7SJp7hIlHLHFfZH7OPhpNO0WK4kUB3HpXThIc079jnxM7Rse5eFrVLSzjjUYCgACtO9n2pjNVbQ+WnWq99LuyBXoP3pXPNvZWKtxJueot1RueaYXNVYzROTSLlj0pIwXxV+3hUAE1lKVjaEOYrLExHSpCmxctVwKBUNzFvQqKxdVs6I0UhiTRyJtBGRWTPAsc+5eMnkirUOnzrN947T1rVGmr5Y+lfP5lmaoK0dz18LhVLVmZa2ruA5HNNu/O+6Gq5cMbdCic/SsmSeVWLEcZ6V+fZhmVWrLqz3KMIU9C7DGRHuk5xSo+58flRZS+cuHyOOKkso1F5tyMV18Pcvt7tbkYuvpY0NOt2c5b5hW1DbqoHy0WkSoo2gCp6+9UIrWx5UpNgF2nHajvQTQtaXIJARio5IlenClFK4WKv2Nd2dtSugWAipaiu5AkRJFJ6IpMpKVRiT1qOQtMduOKrRTCe4xnA6VsW8aKoxzX5tVwc8Ti5t6RudkpqMTKuLf7KvmKPeqD6j5hKZAIrpbhFePD81z0ljAbvcPWvpcFXnhpqF9DjnHmuJbMLgFWU1V1OwRctg10FvZrGuaLqBWTPGK+qUk43ORo5CAMkoJYkDtVi5l3L5YUfUmrN0E3lVQZ9q5vxHrcemjbHF9ouWHyxhuM+5rkWOpzm6cTRUm9jUaaK0i86a4WBByWdsVympfEWzM9xa28mEVfkdhhif5Y964K+8QeINa1gWEggsy0mClypZZF7r7GuzWKCxv10ybQ4ryNYlWWZYuVzjH/AAGokqSk+ad/I19nPaxlaPp1vqKrqer6ne2zHcscZYKJyTxznH41s+HoLWTQpbq4sFsIrFykgi+eST0GR96m65p32wtZ6esbxDH7kLyT/sntip5ln0zQ7TSryYW7wvuESjDyZ9T0P5V4mb4pKi6dFadXsj28uwslNVJuzeyIbKYanOy214pscFp5HXayqP4D3qxaNp7XEEMFo8aq+75Mhtw6HPpVnTtP/s1GN9ah4pP3m5eGAPr2NZLXF3ptxcLfDztMmfdbXVnyYWzna456DPp0r5t42hiqsaVG0Yrut/meth+eipyqu9zePh/TtX8UrJ9ojkbZlyzbZYD6+9bcc9rp98lvHdQXIg/dojpyzere9Y2lzW18s0szW+pxiMLDd2ClZgfWQZ7GtGDQZLGLAmAnuSGlcJv8w+nqpr0J5ZV5uamrp9V0OOWLpNay+QzxbZ3lzPHqIYWVxxlhJjy17E9j9Kj8JQRXcDTX+pw/ayMrMWwWA747CtXQPCkHmSXGqXtzMjnK28soaOM+pPXHtmsG/wBHt18QXD2uoWiW0C/MVI9fukH/ADxTxOWewp+0qvUyjmCnH2dJHaactoGaK6uYrkOfvA7j+fpTYNP1GDxA91EGNuh2xxseMHuKwZ5GubJ57RPs86qAPJXIcep/+tV20vPE1vpYOVLfdKTDLc9xWUcJXUFPl0Zyzn7SVrlvU9SaHxSLOGF3YqGLZ4B9K2Ta6ZfGRYZNsmQzrjg8+lZumTNbsZ7+Fbhz1CJkqfrWlb2mnXilYLe4iZsZZiQUHbkV7mBw/s4amdabVl2GxQyWlxkSyW+7IEbneuPX2q5Ot/cbTZ3UKwjB343M59COwqO4m00qsNwT+7OxZFz1qnBEm5ZLfU0G1iVC9CPRq7XBpmKdy3qF1LZuGmijNtjmRT8xf0AouobW/iVHuHjb7y84INVLvWrK3BivZIpR6Kvc9hVQXejX6t9k1EpvUgRuOfbHepctbdC1Fha6fqFvfD7FdItuGJkwCN34d62IPO2JHPuZ1OWbbgEdqg0GTUzERewxxxrgRjq3Hcn361pSFlOBkk+n9ar3eiJbl1MTxBcWNu0K3Nn54lyGKHkAUll/ZKtLfWkIW4eL5k3YY46DFJ4gvDaSxt5KTRM22VCvOTwCD2HrVIabazzGGNLmyk8zIzlg/urVhLSRuleOpCuoWOsRPHqNuLM52Kkw+63tVW6tNespUFjKt4qDarCX7g/2vb2rfbSo/OQSSLciMfL5ijcD657msEW+paPftPDBJcQsCWdujem4VFSbbTaHTSWiG29jrDa3Lql5FDc3EUQWPOML9B1rc07VIrh2SS1mtiijczHADeg70tnq2muVaaRYZiAG/ugn37VoSxWt5bln8uaI9XHbHfcKqKvrFim+kkT20UJy8fls3G5l71KyYGTgVzPkxx6isWlX5M20ExF/4SOWz3x6VpQvq1hEy3SpeIpz5ynB2+4q232M3HsyLWvD+jaop+3WEcjjkMgw1cq3gq6szNaQ3balZyjJtLpsqg+td1Ff2U0QeG4jkyOBu5+mKfFC0aEyN+8flz2z6UKEWrlqrOPU84vvDV3Be2j2lu+mtbgbVtjmM+lbiNf6hbhNT0jcyH78RGd3qPauqTLSFtw29BTFUmRihwFOMVi6GujNvrTa1RxkWqro9+1xfRXJilGwu0eCuO5x1rW0zUtN1O8DQXPmFoQ21gV49sitHW7ZrmJCwHyZbcQCAMfxZrmlRWvMahZyWxSIBZYeA1RaUGy3KNReZY1u0cedJeaZHfIT+78sYcL6Gsn7Dp8sC/YrxIWTh7e64Ur3XP5VvaHcSSNJGt1ujz8nmKQf/wBVGs6PperW/wBm1CzEsZOS6EqQfquDWXJdXRcaltGefarGZ74QxyCC1I2vKDmOL04PUVynifwVY6tDLa39lbTKeAY+GYf3xXsWn+GdHsojZJC8yRr8glckEenPWud1nwFeTal9p0vVDDbkZEMvzLGfQHrj8a2pV6lGNnqTXo0a8tND5Y+InwL1LSYzfaDMLiAjIhc4f8M145d289pO9vcQvDKpwVcYINfe8uh6jDBPDfbklB3Kj/NG5/vKeoH41518R/hXpHiLTft1xGmn3KdZ4eV/Gu+jjtbSPKr5e/sHyPs3fWo2UqcGus8Y+D9U8L6gYb2PzLcnMVwnKuvYn0rAaNWGCtelGomro8qTcHaRRqaCYIrK8ayAjAz/AA+9NljMZ9R61HWiZSdyYwEMfnRgBng1EetSQKr4jOAWPDk9KbKjRyFWHI/WmMZT4XaNwynFNPWkoTsBrA+ZF50fKdGXuh/wqxasFGax7W4e3l3LyP4gehFaq7dgmhOYm/8AHT6VnWo88eaJz1E0XGuMjFTRP+7rPOMjNTJN8mBXnSp6GDiMvGyxqhM1W5wzc1Sl966KSNYqxBRTmNC1uWMNMqV6ibvVIuI+3/1orbhXKLWPZIWlHFb9vGfL+lejg43OfESsR3h2wEe1c9JgyGtzU2+UrWRFHuk5rnr/AB2N6b90ktVPXFK+WkqxJiOMAVFCpd91a0Kd5Imbsrk0C4FS09V4AxQUr24qyORyuM5yaEFOK8inqvNCBsFXcasIvFJFHxUyL6iuiEephOQ0KamiXFOVOKkRTirZje4BaiRQzsT0FWXXahNQRxlUZj3rlrN6I3o9xtqAZeK1UXiqGnx9WPJrShBIraDsjKq7sNuM1RuFJcHtWkU61CbYsdzc1M5XCDsVbuP93HVm2b5QvfHFNvRgIvoaeikMrVzJ++zV6oSaFWb5qmSPAHpTtoan44rW5iRFeK5DXomk1XYvU12brxXK32G11V964Me7wSOzB6SZV1C2NrZJF6n5qoiPEpVecrW54mjYwxsoJwazdMtZZJ9zqQvvXl1qbU7JHdTmnC7Mt+v40DpTpFporOmzpQGkpTTTWonuGaWm0tIANJS0UMBD0pKU0lSSxtFKaSixIUU4UUrDsNpRS0UNAiQUrU1aU5rPqNoSnL0ptOHShiHE8UxutOqNzxRHcQmacGqMUtdcJEtEmaaetIKDWlwsIaXNJSZrNzsxi0UlGalu4AaWm06oZSCiiikMKKKTqcVLQXOu+FujvqniOBQhZQRnivunwPYrp+kQRBQoC9K+bP2bPDu6Vbt4znOQTX1RaKI4AvoOK9ijD2dNLqzy68+afoaAmwMZqvM+4nmoXk54prPwa1scr1BzzTVXcarSXIBIoheQNleaynPlRtTouZsWyBcZqeaYRxk1WtX3Jz1p9yYxHhmFcjnzHZGHLoUX1TDnDc+lXrG/Wbh+D3rKksFnfKfmKnWykihJRuleVmmKlh6Epx3OzDwi5rmOkt5ISetJcXKsCkRya5Vbm7UFFyTWtoMM5k3zdDX5tHHV8ZUcZxs2e9JQpx900LWzLndIM0t3pcUq/cArTHHAo7161LC04Rta5xSqOTuYS6b9mQlfSs+C3mivPO5xmujvW/gHWmGBTBn2rja5MQnT6G9Jcy94uafL5kIPtT7i4WIfNWdpcmyUxk8VLqYVkOetfc06vPTUkc/s17SxIl/Ex+8Pzq0lxGw4auae2O3crEGmwtcR5/eE+lT7aSOn6rGS0Z1DXUanAPNCXCseWArmYrmYSEyHgULqKfaApo9uS8Kzqt4z7VT1dv3G1e9Os5kkiDA5qvdyebOF7Zp16iVNs5HGzsZ1vbzRneOR6VbS6mUgYIFaUMKbBkVWvmjhUnANfM2t7yNYrndgkkd4evNZZhuWnyM4p9vfb5CrDA7Vda5j45AqWm9bm0sPJDoJZYwBJ+tS3k0P2Ys0irxyewpk8kTWpkbpjj3rHkt/7Rs5fLlMSspUP/cPqRXr4KrXnFxe3c4pUlzFFJI7+4kFrcLFFGf3jscMR3+g9657xFeaGdLltrONPs/mjfJjLk5+8nrzit7T7GFDJClq91vUJNJ0E2O7HsK4/wAWa1baJ4pSC20uPUYtNgHnwxqAIHbAGR1I5ryquKdSssNhlo3rI9Cly0bTkbmix6Db2z6gdRt5ZCoWS4bgA9hg/wAVYjWct3qgYXV7E7HIeHgugPRvaqmtW0P9jPayvbSx6n+9W0lTynVj3XGD9KyvBjXFjJeWNzrVy1oylYbWdcXKkdFVvSvehlkaaUFt17sweMvzSlu/wPQ9RmlsNNlu7W3S4mjUbULY3fU1gWWt2epalJFdW7i6XAkikXcir/st0puhX+qW13Fp0uWttw/0aaPMnPOM/wAXWtPVWt44kbTxaRQRMfMQjDhzxx39eveuXMcHLHvkUkqa6LqThsQ8P72vMynf3WoSWL3+nxb4LeXy0tJG/wBcfTNZsf8AbtvdLdaxbvpalCo8mEPgY6gDqa09M0OF3F/FqAMLgpsLE+Se7HBxurs7a31W832t1LBPEsYUzqACg7EZ715NZ0a9owguVFQdXlb5nqcP4a8TQraiz02Ga3jlD+fqUNtmTfnjcnUVu6P4mC3H2O+82XGEiukhOyU+57Z961NP8Mahp97HMZobiLP34wI3A/2gOG/KuhsrOFLCS3OyRm3MEMYXnHpXfRxNeiko25UYypRa31OZmv8AVEuFaYiCLG0wEZjfk4IbpVWVdJ1DUma5s5LaRyFmjaLKTL0yG7GqFprU2kWt7Y61DcII5CYobiPcpUnko1dP4Vk069s5/su9EhO5klO4KPUE16tDF0MUkp25uxjaVN+6W7TR4dOzb6cJdjJ8qFslfzot7w/vLS/jD+XgdNr/AFz0P51kajrlhcajFPYas1vcJlfLfjdj2NWbTxFFeusF5CkrSnaqgfKB3OeufxrzKuNoxryp3tb7j2qWFqSoqdrmtYWlncSsYLqSJywKZOCT9KuXeqXlhmGRY55zllEfQKO7UyeOzs7XhUhjUf6wnkfjWffTXDWckFrbCCJ4iBeMd5Un1HaupLaxytXeuwhWXULlEgmFpJP88h2ZDe2O1WhoCLcRv5HlMqH50k+Rj6sK5mIX0Ihuo9RlnuEIGTt2HAx1A4/GtG81bXDodxJC8InHIWYfIwzyNwxXXCKt5mc5PZbG9bTQGdbO4t4JrgDcCIuDj0pkmgaTNKkhiMMyMzRsDggnr9a5vwp4lS3uhZ6laN9pl+ZJd275fTPoK7KzvrbUULQkHB6Hhqq9tGZvm3RhwXMmnai9pcTN5Q+7k4BHrWxBeQTD93Ksi54A6/jS3djb3RAkjWUjorc/hXMX9jfaTLc3FrCTC/C+XzszWU6d7uJ0QlGdr6HUTKJIHiXALA43DIU+uK4fWvH1ro95/Zt5bu0qttaSPAB9wDWdd+LNaRjYCycTIpLGRSCwHPB9at6DpWi67bw3Ws2kj3XmZWKRCNh9QawjBz30NuWNNXlqWW8VaJrEEcEepmymEgKLLlOfTPrVuDWtTsbhYbqOO5iY8un+I61Nq/gjSr5mCRwlmO545BnA9sYIPvWPP4b1ezleHS5pIl2ZQMweLI7c8g/jUTou+jKhVpvRm8LnRdSfaFWORm2lwMZP1pBo97YRMtjN50ZPzI54YHrx0IrE/wCEX1nUNNV/tbaddMCSoXoR3xUuhWl3our2+majfS3JjXcrlyFkz3/CodOaXNIpcr0hIuS6Rcx6hF5dvGgJBeSM/d9sdhVtTrtjcpDGonz/AHuVP/Aq2hPD5Ejo6yKuQ+zrn0NZ9rrlncIsSTBZJH2rGTyD7+lNJdGZc0rbGZLoq6lcyXDWhsJIWzHIjZDyHqfzq7Ba6vAZjDfJIwAVIpM7SB9e9barsVV9PX1proHUsw5Uj5vSqaTI5mMtDK1qhmiEL90ByAfam3STNE/2c+W5HysfX1pw3cjdkD+9XOeN7rVLG2jvNOcxuJApV2Hlk++etRVn7OLluaUaftJqK0uWbLVDcXP9l6lGkUpGCWOFl9gT1zVeLSJtP1G5ksppJLVwCYGc4j6/KB6c0f2RNeGO9u7q3usAMM8LCf4ipGP1rQ0nVNPvJZvs+oW9xtIXcHHJ9Kyp1eZWloaTpuLvHW25lXtzdvFFavD5FxyIZCMBfT6j2quuv3FrFi/tfMk3bN0RAEjV1ksMcvysFIPZueK5SOa3CyW2taTHblZWI+YnKjo4olTYRkuxpXFwTbfa1tJlaAZdTwwHccdaig1K0u7g20EyibaHMEo2Pj8eDWhaLDJYoYZHeNl+WQtnIqve6RZ38aNdKGuE+VZk+V/zFOUZKOgoyi3ZlPxJfQadp6zXkBdWIRhjisSXQYZI3vtJkX9/HnyJfuOPStyPR5ljmt7q8N1ZMhAidct+dUdHs5tN82C1xNa43QPvyU/2W9K5dU7s6ItctkeYaroOheJri50q9sza3caEyQ4BVv8Adr56+LPwum8Lu1/o8/23T2J3IAQ0dfWGq2dtquti++yPazRDa7nKke+e4rP8Q6DJJZu8ht545RhUcdfoe9b0sbKm/Iyr5dTrLezPguU7h7e/aqx4Ne+/Fb4Ot9im1zw5BMkifNcWbrgfVf8ACvB5oZI5XjkRkdDtYEYwa+hoVo1Y80WfPVcPOhLlkRClHPH4DNDKRTa3MxWG04pKO1FABVvTrtrdyrAtE/Dr/WqlLVRk4u4mk1ZmzIm1htO5G5jb1Hp9ant4tw5rO0y6C4t5zmIn5T/dPrW3Z91bhh19/eufGU7R9pDb8jlneGgyWHbFmsm4+9W7e7Vi61huMyVy0LvUUHoV2U0BTip9tHl103K5yswpmwk9KnkT5gK2dL00TR5K5raEbl8/KirpEPIOOlbiRfIe1PtrMRHAWroi+UgLXu4alyQPMrVHKRzN3C7y7QO9JDYSB8lK347YeeNy962pLKP7MJAo6V51Sneod1Kf7tHE3trtIGKLW1IGcVp3UXmT4xxmrUNmFjHFethKCvc5q1ZpGT5Jz0pGhIGcVsG356UxoOMV3OCOdVDIEJ9Knht+K0EtST0q1Fa4XpRCnqKdUzlhx2pwhOa0jb0vkVraxg6hn+VhemakiT5enSrbQjFKsfGAKmQ+a5RueFx3NNYYt+nWpLpS0opZcBFWuLm5ps7IxtFD9MTMfNX1T+6tUrNivy4rSi+ZfStbmM1qNC80u3jml/ip1Q2JGdqA/eJ9al25Cj2puoD94lWET5F9cVgn7zNn8KGLgcd6Xr7VGykTg54qYCtCLDT05rHm01m1IXOePStYPl8ClccVlUgp7lwk4bFOeFZF2sAah8tY0wqgValYDoOapzyfPtFJxVzRXscdItQsOasN0qNutfNxke5FENJT3FMrZSExKKKXFPmEJRS0lLmAKSlpKq9yWIaBS0YoJCilpKB2Cl7UlFACrUlRp1qSs3uMQ0Cgd6DSEL2qOTtUg60yQU0JoYKWkFLWyEFFFFVdisIaSiioGFFFFTcAp1JS1LKQUU2imK4verej2pu9RhgAJ3MOlU67r4N6Q2peJomKZVCK0pR5ppCk7K59R/BfRRp+iwjZg7RXqEh2oMVg+FrZLe1jjUYwBWzcsduK9ib95I8l7MYr/NinvyKrx8H8alLZNNmMSu1vuenyb7aPIq3blVOabebZEPrXLVi5HdQqKC1Kmm6sPOKkj3qxqrvcR7oMGseaxVMup2HOTjvUtnJIvRsiuWouRHXSSqPQsabd3EThXypJxiuvtFE1sC3HHNcutxAsil1H41vWd8slvtjxmvkM2xbc+ToelRo23JY4LdJCeOKhkvljm2rkCq8/nZOc1TbzN+7r9a8bl6pHorDXV7nSQ6lHs681P9sTHFc1ZlXmGeDW2Y1WAt61bqSUbnPOk4NJjhKskuWq8rIyYrJEeR6U2SSREO0nNc2GV05PqdkKKaQt1Ittc7walkuXmTdjNY96JDGWfrVnSZw0Bh6mvosrr80XTe6M8VR5LSQtzdYXaeKjhmZuhyKS4sn8/cWPParcdmphAQgNXe4tsyjV5UFvCZshhkGo59D3Th0YiiBbq3mAXla37WQyIN4GauNNPcUsRJfCUo4ntLXAJp+nDed7HJqfVebVio5ArlrLV5Le48llPJxXnZpJwgrLQw+N3Ozdwi5rMupFmJXNK8zPb7g2cisktOkn3Tj1rxZVtrGtJWd2TSIqv8tOELOBjJqKGTLkngDqTTwl5BMZrplG5R5UKn7q/wB416ODoe195rQ63Vuvdepo29ttjHmsAF5Oew9a4/xbfXMt4LfTvtFpFwfNCkrdEHO32rqAzX8YVi6WY6luGnP+Fc74o1W8e4Wzt/KjsFXaxA+YHHf+6PeujHY6NGHJTOfC4WVeYt94m1CC1gtNM0MjVXhMgtZOnHAw3TJxS+FvJvNLfWbix+zag7bbx3Ub9w/h98dKk0vWFktWkmjMsZZY7eFvlbgcsjdSPxrndIkm0zUb6dLi5B+0bvs9z8yxLnqo9T75rysNilSqKcFqGIwslLlJ9UuLjU0uJJba2hhhUtGtwn79MfxZPY9hWXBpOpXmlQ6ituZo3QlY5U2SqP7ymuu1S60nxlZNa2VwsU8Z/eysg+T6nufaodG1A2Nrb2epXH2u0BZYr2M5ZeeFcdq6cBmP+1uVaWj+4ynhW6d4I5uErHaJBJNdyeV8whdyJR6nPUmtm3j8P+IJvLuoTayQ4aL5syOAP4q6I2emXqJqSorlG2pI42kn61majDbw6i3+iNb3DxkLdLHuUDPQDuc19FP2FKDl3OWlSqVZqBljR7BrW7e31O4tZIpMiOJtiSj/AGh3Nb+h694VXU41tdSlkvpY9skMalgxA5Fc+8amJlusvub55kU5Q9jinahpWiW7Qw6bNMLqX5xNBF8yA8Fhj618lFwXNUfupfiezXwPJy+zb1O4vdZgVBHa2svnPkxBgF598ms21u9bhYvNcJqCsfnwMCIf7PvXP2iWdtp39l2t5Lq0kbESXk8hLK57HHSrVpHcpduuktI5RQXDH92D6V4881qRqa7GtHBypwbklqdVbrcXsEst7Zxm2/5ZpLywHqa5zW7eSfVU/sm6hgt3jwy7MB29CRWtouvTXEz2uptHCFX5tw4Pt71W8XGNDGtnbidtu5Vtz0+oFemsXCvTUk7v8TkVGPteV6HF6dbj/hI5NIvF+0yqpYErvUjvtbsa6O0t/sqB7dtip/GF5C9xiue0K8FilzItiXl8wyYBbOT14zkV0ct35FnHdXURj8zkPCfuZ9Qa8bEVPYTi4/FvY9uNKVOmovYdfeIre7mgtJyJopJAFdVwyIOu4Hr3rehi0aZ/tWm6h9nkXCsA3y5/2lrnP+JbInnOiXDEFkZFw+arWstuLezRITfyTSMxSBdssYHPzDvX0uT5ssU5RcbNfd8jysbh+W3LsbUy6pBqiWcFrDOiZllngYBjnopFW9msx2pC6bAyXIP7pRkIfU5rJstWso9aEujx+TxtmjnYjc/fr71t6Vrkl1eS2d0yRyoNwKtwa9+OOocyhBps4pYaqlzSQ7R/DNpFtup4f38ibZ49uV+g9K0rzRNOuo1VrYqY2BDRkqwxWY97c6rc+VaytDapxvXgyH2qtrMGrxwbbDW5YZ0+fcyBwR6EYryK2eYWFf2Ku35DVGVt7HQalHM1qsFrCHU4D7jyF9R71hRRCweVLCS4gndsHzjkIo7j61zT+KdVWRILu+aVuoe1QfL6lh1FWUuY9Qvls7LXhLJMuJfMI+XP9a9aWE9oua9mTTxHI+W2hqXGrTJtN9pqLGGy0ipuyvqffvXR2V9b3EUcsMkUoZfl24VgPpXMaRALe0e0kvJGmikKb3O4yDPBK+mMVCmn287SXtg7+eB80seQxGey9q8/29ek9feR3unQqrTRmv4htbHUHl+y3DWmpKmFmyUI/pWNHf8AijSdShhu54r+1kJ3SzpjywOmCM5/HFaMss8lkIG2XhClpiyYZFxwAe5zWNby6g+mN9mkmMcahWXG4R89HB5z9MVrGvFy7Mw+ryUddUdFb61pusW0trM09kzt5TbsjnttYVk+KbPUFMUMTDy0AWK5kXed31GTiqguGuUmkEK2IVApk+/GxHVtv8OOua2NGvdRskgt7nTzc2cuds9u3mcdmPXg+laObbsTGPJ70Th7e28Z+fLLp2qQ/agSzRuCkcmPcZH51paF4i1rVZJLbVdGhW5MZje6tHBZX9vUcV117ZabqY8m1uGt5iTv8o4wOvI6Vk6vpMHh/V4dQsN0STqI5QDlUYfdYD3yaTpe47bmsa/PNKQzRpvEGj2sk11YzuCd5BfzC47Y9KS78UR3U8PlST2V5EhC8Exlz/Cw6/0rUuNeuNPaJLiCS4RwMzKMIc9uKLq58PanEEm2LK5wqn5HbHXae/auW/NpF2K21kiovie4tbZZdQst5HSSPjI79evOa2LWew1/T0me2kMDE+WJ0w2fXFNtNOgkifzVdoW2hYZAGVMDqDjv1/GmGKfT2kWytzPE58zYZCWB/wBn0HtV2aVpENxveOjJLzTWXRpNP08iI42qSe38X9a5TTvBemW2pJqQhnht7ZyRArcOf7xrp5fEGnwyPBcSNDOoG6MjoT3q/Bg2iE4ZSuSRyvNZSpU6jubQxNalFxT0Zi2WqXt14jCW8Mf9kGH/AFoHzeZ6H2FVtd8T2FpqiaZeWMkk24lC+MED+JfpUesXV5ofmWpsRdWdwrMZovkZW7A1imfS9WsLiO+jKahEm1JJSQGU9UDevFc9SVWMbRep00Y0ZTvNe75fmdRoKxXdp9u0m4uIYrh2O2UZy3TinLeaja3Aiv7Nn8w8T233Rj+8OtZOvG7tfCemx6JdLZRI8a7l+YleMqM9+ta3hy81S4glm1KBIMTFIRnlkxwzVtTrNy9m97GNWglD2iel9upbm1KzW1F08wMW/bvCnO73FUbvSba6ZprO4W3nP/LaFuD+Fa8kUakxmNNjgnbt4J9a4vxLbNZ635iedZ2soG2fcdm/n5cVdSOmpjSabshfK8UQztZ6lFaanak7Y2VsSlT3OfSotRtYraNdOvPMNlIQIpO8DetX9NmmvLhBqCLJNHGTHNC+GI9h3qhrGoSWF39i1C6hvbOcbUjcbZBn39a5ZxVrnVGTvYna3jEZgmlExjAVmxw/v78V4F+0J8IE1Rm8ReHYYI5lUmaKNeZPwA617ZfWZgibT75pvsE5AtbmNsmHttYiqq6TrmmeW2nXkd5COiTdQPXPetcPXdKXNEith41Y8sj4AuraW1me2uoWikU4ZWGCpqk4w2K+rv2jvho2s2sGv6PYINTVc3AiXHmfh618t3drNDK8E0bRyxkqysMFT6GvosNiI1Y8x81icPLDzs9inRSsCDSV1mIUUUUAKK19MvSyBGP7xPun1HpWPTkYowZeoq4tbS2ZE4KSOhuZjIB6HmqeznNPs5FmUE9+o96ti36+lckqPsnY5paIqCOpYo8gVYaLaOmafAvcimkZrUp/Zi8wwO9djoNiRDuI7VlWFt5ky7R1Nd7pNkFgUY7V6+X0VLVnLjKzpqxkNYNu54pRa7M55ro3t1J+7TJLIFCcV7Spnmqv3OYeAGXgVpm3P2Hn0pZIxHdBdorQljH2PNeZyJ1WepGo1T0OPFp/pOcdTV77PhNuKurEpkzinMgx0r2aEVGJw1Z3kZTQc0wW/NaLx806KEE9K0b1DZFKK274qcw7R61dEWOKDHVrYwcrlDyaQxj0q6VqNk4z19qQJlKRFH3aao+Q1YmWoZxsiNc9SVlc3pq7KBj3ymojETKBV+0QkkmniHMu6uKnvc7W7aEdva/MKupFtGKVOGxTwc/hWtzJu5CU+al28VMyZj3UzGV9sVNxoztQX96lWVXEY9cVBqA/eoO1W1+6D7VivjZrL4UV9h35pzg7TUnSkPNaozKUKsHJOafKWxwKkdW38dKRx6mkymyo6tg/WqyxDduerzAZ71CwqWjSLOGY01ulITTSc18uj3khG5HvURFTU04q0xtXGBaXFLRTuUooQ0hoNJTREmIelJSmkqkzNhS00UtUmSmLRRRVFCHrRRSUmSxydafmolODTi1RYVx1LTN1OFJoaHUyQ07PFRueaEDEHWlptLmtoskWkNFJSbAKKKKlsAp1FKOeKkrYSkNKetFAxtFFL2pkCV9Dfs0+HW2m+kXr0JFeBadA1xexRAZ3MK+0PglpS6f4bh3LglQa2w798ippE9B09fKwKtXDZqFeH+WnSZxzXp3uzzJLQbuAFLG+5qjk6UQ8VbZmkWlbHaop5vKUnrTgeATUF4oaIkHjFZN6GsVqVjexXJ2bsNT1t2jUsjEZ65rmwzQ35Vecmuj+0qtqBMe1eRjMUoL3j38JgnZSRNDDFcAh8luxq/oaNBdGNuVB6msbRpXmvvLTlM9q3L2KSIhkJB7185mEYVMO6qWx6Di4y5ep0RjjkPygH1qpdWSkHt9Ky7a9nyME5Ap1xqNwidCa+Njm9PZ6G8adWOxds7NPN3E5x61NqN2sbpCG61i2Gq7pSsi7atCMXd4JFbIFa1MdCcPde4mpSl7xrbisAIxyKgEgZhuqe4CrCFxnArP27j8rYPvXXCXLFI3iyzeRRzR8Vko5srgYGFrQZmiQbmyT6VDcmCWEFxWlLESo1edBZyXKy4j/AGuLcnTuRTbfdE5XcTVXS7uOGJkH3amiu4mlLYNfXU6kakVNM8+VNxfLY0PO2JlgKbBfxK2WYVUuBJdYC8Cq0unso+8c1nPExgaQw7e5tT6lbvEVBGTXNX6BrgSxp0PpUiW+JwNxPrWtHHC0e1sZrmrYtVYONjRYaMXuQaZeLJ+7fArTka3jh3ysAPpyfasC9s5YZQ0HIzWnpVv5xN1cvtjQfux1ya8fLsHVrVXGS91dTPER9mrpk2n2s8lwJr+Hy4HOYMfwj/arO8Sa1LdeJ7Xw/ptszbV82eUj5FUfwmrt3qer3U8llaQrbwqv+ul5I/CuM03VZtMvtTuFEl/NJIFfJHyDPt/KvezDF0cJR5b2MaeHqtc3Q2tev9Wm1R7CztWKBBtQrgP7hu2K0NN0LyzC8jAqVzMGGWJ7ita3nRrZJRxlQ20jkZH5ipUcu2VyAOuetfOTtN3Z0wrThG0dCvqWkafqFmLe6t1MYHybRgpn+76VXaxt47c6VaKGlZNs0rclV/2j3OOPxq7dzOri2txm5cdT0QepqeyhitVESMrO3LE/ec/1rnlacuWOwlzPVlKLw3pEenR2UNosSIPlKHa2e5zWH4pttGsbeGC7tpnMr4NxbqcoPVhW5fa9DZagkE0LG3bKidPmAb04p+pW9v5Umps7LsjLMM8MPQg10RUOWyWiNIuUWrnJz6Ha6no5sdPjuBab9/mu+Wlb0XPIqnLBqlharaae09+VkJe2uH2ui9Ny57DNXdBbUtdMuo3QNvFA2yBbZtvlr13Y7nn9Kz4NXv7jVbi8vrmFtJiUxrMBicgcYYdcVx4zMpYeneD37nRGm+YZdwSaeVvL6ORYDxsjOfxp8erLHYm+jQ3dqF2RnbtkUZ6Z/pVlTfXsMUOnL9ptANwD8B89MHqKfaafNDbQ30lmU8hyGQ9F/DofrXzVOviaklzPRs9SduVczQzS9esNQnFtp+nzWmoyJvaJ48CTHGSfXiug0LRmDvcyQNaZzvBbnb7AVKdQjk0/zrGO0ivWIUM6849u9Z9vqOqaXfstwZniLgs5TdvY9l9q+ppYPDwacm5HNJ1JRcY6EVzLaMHuPsqyRIzArCx3nHqDip/Aa2mqWT6hCsgilbb+8GGAB6Y+uKzPEnii0svEdvp8ehzrdzfM8q/dRf8AaxXU+Ff7PXTpZrG4W7yzNKY+CT6Adq93C4WjCfOkrnnYi7hqtTE8aQRQa7DKqw267F2yMpAzk56CqGpapoLyrprQyRySuDJOSHVF/DpXU2mp2eoXLW95GLeTnbb3Qyw98H1rhviZ4aksbyw1TStNDWltN5lykUp3lTxgrnDDmuqNKnOpztJv0MfaS5VE6PUbK1t7iNbeRJW8vKFJNr7fX0P51m6hqh00JeSW6zxhlj84cSxjvv8A0rW8KXC69YvJdx2DxKdsLREeYAOxA6Yq14jltIpILeS1EhcbiqJuLAdvcVzYjDRo0JSpRt6FUqz51CWpj3Sf2pKLqVYECDgsflIPT5u1Z+oWkkU++1m2FPvW7chh7MKuXH9jXEksaQ3VlJJgledpPb5TxTfO1CxYCGGK7WYhVMeCF+q18vOLU73akz16dZ2ta67E+na5fRuIZ7E264HllRuX9KNe1KI2ZU3UtvJPJsVouSG7fhU32k29x5d3Zy2j8FJI/mjb8O1Uv7Mg1OOXUZrV4VJCxFsrvP8AeArx6+XvC/7RTk01qE/YVb3VivpNotwWbUpYS0jbUuCCkhYcHJ9Ku2nhuy1LVrmaQEXNkn+jGD5Cc989zxWvDpUrQJC0sdxBlQ6TpyMf3SMVQup7H+0Lp5Gu9LeBwomf5Ub0Ir08DxDiY1VOvJuDWy6HmPDwv7m5PJq1gl/Z2uq6WA5wiyE5IfpzWonh63WaWUXlwZH/ANXIpwyfQ+lcyUlm1treSf7bDdxD99GoJjI6PXX6ZLcw24t7z5povlDLzvXsa+vw2IhiaaqR1T2MqicNELaWV5BdIzX5kjVCDuQbmPvVTxPqNxpMK3FuYAGOPLOAzt7e3vWn525Djg571T1HS7PUNpuUExTOxs8pmtpLT3SIy194yW1fRtTtnbVLf7O0eA8inOD7EdqwvFnitJ9b03wtoNzcWK3YD3WqQwlkhQdI1x/E3rxUHi9E0i5kEMkaQRIGkZ12oB7Hoxx2rO0fVbDT7qB5JpogXMzPGg8uWPHfjgD2pUlVfQ0m6SVzvIYdM1OOW1Z1mcNsfY+2UYGOT3J6n61Vu9M1RNLbTrKaKezXJWO4G10A6AN3qtJ9k1mBLrTZbae0mG5UjPlvu7EOMZOfWorLWNXgup7aS0aKGNQsCXfIkfP3Q1aubi/eREY3XusqeF/EurmGbT7zSJo7i1crKsiYUjP8J/i4resk0K+jF4beJJGyPKPTJ68etS6hpcmv6Z526fTtRSNoY95O1XOcn3HPFcVPoU2k/adj3cF5LiVLm5y0Ear97AHrkdaylSjvE2VVS0loenQRxQ28cMOFijUKgH8I7Cob+ZYLSWZo3k8sBykfLfgK870Tx1svbjR9TkFrdeVut7hBuQjHD/n2NaOh6fqlr4xiuhqEmo2V7ZFbyQycrJn5WAHQYzWMm07W1K9jZc19DT1J9K1iya6hvWtLm4AjTIywPutU59M8QaPC/wDZs7TFo9odW+VPfaasal4cjhTy7WYBpnyPMB6+obqKoQXmuaLMovUmuoYkId2BKgn0Yf1rBuy1RrHX4WaHhu+1e4tnhuPLkkghw8sikM8h9RjpVXXTYwRJd61YLBMz7Vmtu7Y9Ktaf4w0u4m2SMIZSOVxncPXitq4WC+swyx29yjLuQOuQT257fWkmpLcHeMtUZHhy8sZkaB9ThmiwPKikTY8eTjBB4/I1V1HVn0y6uLK7hVIUQSWzQ9dgPOT681lXX9kQajKupWs9jLHgt5J8zJI69zx27VuaJd2GqWEcbLHciRCEEv8ArG+v/wBataMZSTa3QqvLB663NG01fTrq3V7e/if7vEhw2D7U/UlvDKrRRQzxEASQynj/AHh1rn4vC9mfKurQ+RLGxOxvmDHPQ554rpba1mNqrX0/mTBP3hjG1fbiq5m9JGbUYu8TmbS70JNQS5vLeWyu45DEqKdyL78e1bmoWOn6pCbO7SC6jblSpBIPsKrajpulXNv515GYyud0qZVhjufWsSbQruGNb/w7qschEg5Zctt7gds/UVm4293oaJ3XNfUl0rTNP0y8MMN+6wzZ8y1uwTv91NaJgit4gLQb4Qc7Q2cVLq1ta6iIV1BTDOP9WRgMx9AKoRSReH5pItRuI4rJx+62qclu+f0rGUHHfY05ubVbiX1tHNauytlGALD0+leD/Hn4QrrVjJ4g0FE/tKJSZUUY89R/WvoR44nZfs7KyYDFg2MAjP8AWqJh2SGMDKHkcdq1o1pUpJoirSjVhyyPzhvbd43ZHRldThlYYII6g1TPBr6V/aH+F7Ncz+JdEgBY5kniQdR3OPWvnO6h4Mig8HB4r6LD11UjofOV6EqEuWRVooorqMQooooAsWU3kzDJ+U9RXU6ftuINy4JFcdW14dvfJnVWPHcVoo+0jy9ehz4iLtzI6GO03H2qRrPaD2FaUUa7Ay8gjOaSRGYbelcqutDhhJ3IdI2xyDua73SGDxgj0rk9I08ySjg4rudNszFCD7V7+Xq0bnDj2mwMeWFOm2rD2zT3+U5xWXeySEk4OK9Fz0ZwwheSMi6LPe4XrmtCZXW1UEmqdiC18CwrY1JFWEYNeVTleqe4o2pGREvBNDqMHipo1+XpUcnWvdVlFHmWvK5VIJarEceBTYo8yZq3s4ohqFWXQhYDPNNYCpiPxpjjitGznK7Dk1BJ044NWZKrsOe9Tc0iQSDiopkBTmrMvK81DjcvNc1VnRTGwIFHSpQhPzAcURr8tXIdqwn6VzbI3T1M6Nsy4NToOtVQ3+ktVtOaq+hUkWoojJbniqjrtytbFio+ynuaybobZWHvWalqyUZl8P3qfWrUf3BVa+4mT61ZXhRUQ+Jm8vhQh60N1obFM3fPg9K6EjEG9aY3605mByO9RNSaGmRv1qrJJ+820+8cqmRWe02WBNZSujenG5yFFJS180e8I3Sm05ulMpoaYtIaWkPSmUxrU3tStSVaRg2FITS0lOxDYlOpop1MSFozSUhoHcDSUUUiQooooAKXNJRQO4uaSilHWgAAo2mnoKdilcLEYWl2080lK4DMUuOKXFB6UDYmM9KB8tJRQAHrRRRQMBzSgcinCigm503w30/7f4igXbkBhX2l4WgW10mCNRj5RXyV8FVC65HIf7wr630eQNFGM8bRiurCL3mznxL906OyXdyamuY1C0lhxGKfdN8uK6uZ8xzcvulJsU0Dadx6U4UjZzjtW9zCw24ZgnFZ0s8qow/hxWmRuHPNRy2yslZzN6b1Oatkb+0NwGec807xLdyRQYC4zW/HYqo8zHPrVbU7CC8jMUyZPYivlc6jUVNuB9Lg68Wkit8PtSj88rPw3au2vZ4ZvuMDmue8O+HYrSEyKevY1PuaO58sAnHTFfNPN1PCOElqelSwzlPmLgZopPu8etS+dHMAuRk1BJIxXDrj602AxrODgGvAjSpVFsdMk4lm40v90XT72Ko6VPPb3XlsG6+ldJFcQtAEyAaqyzWcL5YLn1o/s+nGSlFmSm5aWLMnmPFvzis+aRlO5VDfSkv9VVoSsBVuOgNc9FqrpOVnyvPFd8+aKvbQcKMmdZa27XClmyD2qLUrCTyQE4xT9H1KJlHzCrl1crMdqfpQpQnHR6iUZxlsY+mWPJV89aS9C2tyCrcZwKvSM0I3YNUplW4dSW4zzmvTw8pU6fLc1lG7vY0bW+iCADGe9TPdRsMHA+tUo7BGiBD4PtUD20qP97cBW/PJbnPyIuLZ+c5dD+VWbW0ZZAzOSoP/AOuoNKugrbHIFWby4WS6FlC7ByN77Rnavp+NaU4KexnNtEUrSX1yPsu0wRDc8hOMGrkMi29s0Fm4knUZKsPmjz3A70u6xWGSOVti7eUUYrIs7qRre/l8m5YkYjmGN+0dgcV68akaFOyOT2Upy1G3Dpplq2q3sjXd1kxwJCc+aT2I7H61wXiSVdP0CW32+RqD3IE0iHK+YT1z6jniug0w6mgubm9ZkcyBYkjQs6E9C69vrWPq0rwIItSsrWNJpADelsrNJ2OOxNfJZvXVaDcdketQjyXizvbNLiGxsVO65kaNFRm4Z+MlmPpzVybVY4YdsYLysxjiwOCw7/Sq+mxtp9pJfahctLujURIOipgfKB6k0/Qbm0uGZm2i5IwEb/lmPQVzSxMYqNNvVnnKm5NtBDNBaTiFpDLcSDfJIOQD6fSsm+03VFn/ALQhvmvFzklT8yc9AOwxXTzafbyL8qhTgjcPT61y0Oqra69NFbRAxW/31L4LcenfmrdGyS6HfQqqPwbk2gvb6heSLbWtzBtz5oLbFB9QD1JrU1e+XUNBk/suaKTdw79vcVUWK61LV1uLe5aOJot2VA+Rv7jCsl9N1aC/a1so4rGARsx2sCk+eMYPI65rppRlpTfVmdZwk3JaW6BplpLNodlbSTsI7mVg6IOq5xx6U9PBsVtJI9vGmowsMCG5PKj2PetTT7YQXVhYkri1hMh2+pJrbQhYuT1OMA/1rgzalTjiXFLRGNKtNQ9ShpNjJY26xeYsaIM7QMbfY+1V7PXGkVotVtWgDZRZkO6OQeorZKq0ZVwDuGDk8Vl/2IsT/wCh3DpbkHdA/IwR/CT0rhU7RtYE05XluZGn3NjC0vnW7XSF9qSRjcEB96m12e409YobG6V3djskZdxtxg4z/L8a5Lz28O6pJFBNMIQ26a3Dds8Hmrg1SGDU3uL3dKt2Mo8RwVB6Bl+uDn2r28FiKHs1G+qPUqYSq7SSumM0+GzvPGFsWllh1AReXdOh4cnoT6itebwPcNczXVnrEmnXyyFopbfhHPq6dDTdN1Czh1+ykv1jZ1Ujz4o/lPux+mK7Szu7K7VLizuY54SeCnPNfQRhFwTPLrVJRlaxg3Phy4VBcXV++oTBAZy6YMhHUp6VjtrbPG1lqEMkWnykri5GWA/D0rp/FerSaOsEwt/NEzEbvM27D2/CsyLWNL1K3jh1O3WG4Zc7WQ7T6kN2FcuIg72hKxphqllecbr8jhr/AMD6RDu1CwkmsZf+WV7YSnLEno6cV1umS6h4ZhN3rjSX8QVY1vQCZFB7bOwHrWpLoFuVlvrF908ihYjvwkaj0A4NVtO8QXEPnWusWjMY22l2TAK9jk8En0pQxFSnZVHZFOlGqrw179zff7LqNoGIQrIvyMV6g15w9rqWjeKr+RpZ5AcJaSIcpEv+79cV6PZXdnqECyWrjYDt5XH4VwPxG0fU31ddTt3vYtqGOF7dtwRepLp+HWox1P6xR5Y79GThZOnUalszT0zX9Qe2l/tuC0ureBCZbi0Y7m9ipAIxWnNqljqNlNHY3qyNCA5Rjz+XXFcP4avJryzEMtut0YmId4SYppDn+73z75rtxotkq/bLWxSC7ZAHYDDEDsa+br1JzoTja+ljqnShCaKV5e6qscclvcrHsjy0X3sc8ZA6Vl3Wq/bIpJ5o2EmNsoVd8bfUUyLw2hne8glundrjzLhVlKu47KPYelVLuWezlnkuIVaPdwo/dyqfQr0P5V85R9nyLldjppunflkjCvrJ9K1y31/SZrqGMRmPdZneiD/aQ4rqfBXi7VrrVZ4fEEkdqmf9H2wkCQf3mJ6fSqN5etaad5pCW6khl42Pntx0P5Vp6HqEWrBz9mEw28hsZ3V7GDzjF4SCi6d4r7wxWFhyOR3H2yy2kvdW+D33iuFuPHzRavKtvZxz2UMvlMiOBKw/vYPUVHq/hdZIIZH+2RyySECKE8IPVjXO3nh6WWGRZreK4dMCN4jtlPPU47V9F/bCcVLkaucVDBKceZNM0PFPiHS9QdtQ0nXI5b1Dtaxuk+RBjlSv9Rmkhj0lIoLuW1m0s3URy9ufMihPoy8HB5rAsfCOhPquTqT22qR42rcYIceuf8a6aWS/FuLe+0Zp3UFUuYDtDD1wOGrqp5lCceVO3qRVwypS95FvTNDjae2l0sWvlz/K93bOVG0Dr5ZA5/Gt7QVv9Lv5rPVJ476Fv3kM7KSV9sdh71R+HWqW9xb/AGPUrWG11GFiiheA0YPynHTPrisPxPaajqM0t9b6lcRCF3RBG+Cz/wAOOxWtcRjYYSiqlSWhjGCqzaR6JHqkSReZd3UGYydzA5BHYfWse48deF5LmO0e+dXMpTa0Lbdw6gnHFeXWtpqFjfWk2q6i8ly52FUTkNnklejflXf2dqNWjAmtUaUSYLxxhDFx958jnNebiOJVGS9jDmXfYPqijfmZQ8X6T4f8TSmTRtP/ANODYXUIG27SOuPX0rGn0zxd4eiSS2vYr4gjcPM8uZlHueorqYvDt3pMha1mDxqcoYztZQTk4HTP4VyAm1NNX1bW/GZFtFIHit9KMTb3XpHsYHkknJx6V5FfNsXi6jcGopdP+CdFKSpr3dR+m+L/ABmmsLb3OlvLayK0q3Ei4KL1YZGegrsbTXNQjH2qSOG5ttuWMbbjtPc96zfhpb6ho8NtY6xcmaSeMzNHJg+Xk5EfPcDANZ+qXWnafql5fackV7Gbg/bPstxskQj0TO0gZ6Yr0MLiZV4c6le2nlcxlWk5NWR3GnDTbsm9jsIPMdcOwX7w9DWZpWuXU17cWN15UEm1mgdV+QKMYGPx5rl7W+1vSpjcaLdJfWt0d62t8vkzKTz8p4B/Kue8SeMNdW9ngbSJ9MvZsbUlizlR2U45zntXUsYuXXdHRCnGfU9DvrlLy1kub7TrW9EYG+e3fDFR1OPYVlXml6fqEgvtJ1WIXalWtlvMqUx1Ct+NVNIvba4igs/Jez1FbbfchQfL2YzuINQaDBqGsbntIrVrKGdlXLBvk7sM85P1oo4p3XMtWUlCadnaxseFNU1W71eewa/jmiilPnE/xL3Cn+tdF4ra+jghWxeRpSpCxD7rnjnPqMVzcd9p0jyxyKkF0CbaOJofKBJ6YYYz161j6O/irS7hG1T7Zu8wZfHm2yIM8A9R+devRpqzlPY46s7tKC1OitfEesRMP7S06ImMgOSCrFce4wT+NLNDBqNzLLpWrC2mnbc8Uhxt9sjpV+x1f7dAh1SzkljmZgkyRF4mGeDntUdx4Y0e8WO50e5Nu247nibeGPofSuPV7M6bqO5Rh0TV7jTZLHVrgO0b7obhXy8Y7FT3H5VZ0jRdTsSLC6uoryyfJDMcyc9T/KpNE0WbQ5PPvr57lC5UsxJUKeBx2xWzeRfbdNkWxlXzHTMcg6Bh/SqS0uyZTeyOYvvDd5aRvcaNqhMobfsnzh8dF4zTLnVp9N06C51qF0n/AOXkQqWCe4x2pbk+L7eM3Wp3NpBbq2XMS5IHrXPT6peJDJMuvJfzOxSVVt8BlPQfhWEppdDeFOUt2a97/Z2v2c8dldpIT8wwDxn1+tfKvxp+HM3h3VX1K3hb7HcMd6gcRt/ga+k9A0OaF7ea3uHjEwcHA27854YGs/x3pWsXFobe+Vb+yl/dvEkYLKP734V3YCpJvQ5cwoQlDkvqfDmp2bWlyUP3TyDVOvVfiN4LuNLup7GX5ghLQSAfeHYfWvLJEaN2R1KspwQe1fRUKvOvNHy7TTcXuNooorYAp8TmNwy9RTKKabTuB3nhbUBc2n2dj8ydPUiujt4lbjOTXl2j3j2d5HKp6HpXq2isk5jlXlXAIxTqRTfMjz6lPkZ0OhWPzAkV0qxbYwKZosSCIfLjjvVuX72K9nC+7TPFr+9UK/2dduSBVSazVgQK0n4SowQoLdeK1c3ZlqByV1B9nugV45p13cK0eOpFWdWxJOexHas2S3YLnJwa4KLvVPTkrU7DwflBBqGTJan8qgpkeS3Ne3zX0ODltqSwJzUrAYzRHxSvjOK6IqyOObuyJhUTcVJIwAqEnNJha5HKeKiUBjSyNzSJ1zUNlIjuPwqAct3p9w3JpluS3PauWb1OqnsTKOKc27aeeKaM5p5zikWjJlO2fv1rRtcMBVO4jPm5FXLb5QKg3k1Y3rFVFtg1kXy5uGwKtpMcIu7il1BVSHeByayitTFM5nUGzcp2q0eABVK/b/SEq3uyvTmrpR95m037qBzxTNxA4ocnHSoy3FdFjIQZBLZprP8ANzSFu3rUe4ck9adhogvWGwjPNUIk3cnmn38m5qbDIqRZJFYSaudcE1HQ5AtSE00mkNfNWPVjMfk0UwGndqLGiYtBpuaQmiw3LQWkpBS1cTMDSUUVRI2ilNJUki5pKKKACiiigAopTxSUAFFFFABSikpRQxokWnU1egp9QwvYbRinUhNAxp6UhNLTDTAQmjNJRVCuLmnL1popaQ+g7dRu5FNNIOtAtD174J6YZG+1EEqOmK+hfC2oIy/Z2baydj1ry79mvThd6S6sufSvQPEEEukah5kcR6jkUYetyyYq1Pmgj0vT5gUGOeKtSYda5jwzqa3VqjH5X9K6CKVWHFdind3ObksrDCMNSHmpZQMZ6Gq+/niumMro5ZRsyaKMlqr6ncrbKA1aFvxHu61heIY3mPy1jOTOqlCOly9DqCSWvy4z71Vt7gNcFpOBVTToXjtyH5FSJgfLwa8PHSlKOp7uFow6M3V1LEWxCBxVzSlSQ+ZIoPvWDCbbaQ3ytWtp7futqNx618BjYxgz6Fq1PQtas0CKdhGTWeY43hDKefY1lar9skuWjjO4eoNNsvtsMi+cPlNeVRqS9qlbRmMZwUbSepLPeTozIu41EqXk5++Rn1rdSzt5IBIzDcKoO8tu7fJkduK+xhhKVBKUgjVU1aJJoVmBKRcMScVj+JFUX4WPAA6D1rVh1GNG5O1u+agvYYriUXHUjoa7asKdWi4xIpc1OpzMs6HatDCrSOeetdTpqxMv3gTXMRX0Xk+XuAIqKPWJIXKo4IHcV4MVRoO7OqrzzOyvbcOnHpWR5LLkEY5qHT/ECthZW/OtNru1kiL5BrrjUp1VeLOePPT0ZRilmjcjOfQVfhikkT5hyaopdWpm7ZPAresyvl54AA5PtWlO3VhWnpsc5fwyWeZnkCg8IPU1r+E47caVLfeapuJZDv8AMPIP90VhXst1rWrSLDGEs7ZT8xGd7e1QtdSaXeWv2rZHFgvhgdsh9B716uHjCjC8t2cFSbnLludpeyWlnpsl3e7AhXLbgOfYZ71xyXk0ks11YQyvYMQzWAG2WPP8YHpV3UL/AE3WNOkj8Qny4QdxQEqsQPQkjvVnw0Wj0WTUZ7EWsiKY4pM7i0Q+62e/avLxmJcvdjsdFNciu9zL0G4lmj1SSC8lDRvtZpV/eFsZ2Y9MEVj6/eCS1/s3V4IWluz+5hQfdU9AffpXQWkF5fwvdLHbMZMlruHjzPr70ujWj3V6uo6jaxmWIlIW2gn/AHjXy2aYmNOnuehSdNKUpB4Z0e+0+CF9QuDdQwj9xAzf6r/GqGqT/wBoSTz2k0wuYH+WDHluW9Se64zxW54gheQxblZ0XL4ichwR3A71myQpqEWLqIzRzsES4iO2ZX9SB2FfOKo6slKW5xw9z3kWNK8QXCFIbqN5cKCxCHco/wAKvTW2k6xdQ3TeSZEIYMThvxqxbxppVjtuiHSJMPckZLD3rG1PS7fVjDd6TdxQjP70Ln5gR0wO9enQzSrQtGWqCLhUk+hqeI7+bRtKeawS3LBtzLI38P8As+prm7+/0rWr2yjvbqbTtVIzHGWOMU3VvDcWm6XcXyXt3fXix/Isr7gW7AA9KyLeaPX1hm1S4g3WiIssbx+W6sMDh+pJ9K+syPHRxU5VGtImGKpwUEoO9zs9FM0Mt4moXIklgAUzO2BtPStHWlup9Kmh0+RRcYwp3dfUVzGl+G7rTrO8Q6oJYLkmVhcEMVb+EEntjFLY6VqkGpwsJHBB3cyExGvGxU+erKS1uy1BWTLljqt7ZyiN5AUijAe3cYkLf7J710WnXi3lmt0E8uNhhec5Hv71UvFs0giuNVSJrgNlGAwc9qyNB8S2zb4NStRpUf2gx24kG1JvcVzx31CUeZXSNLU/D9nqF0b2SMC5Klc9iO2a801CxiFzdWk1mZbx5AkEmcIGzxmvVNTnvIJEliSMWyjMhY8n2rk9Q1a1l1C1FxZfZY9+J2Ydz0wfrUygp1IrbU78LUxCpvl1t+Bj3HgWO/S3tdW1W6tr12AmGT5e3+7GRWh4I8OapYaZPYtqjzWK3R+z3EY23CgHow9Me9atoJY9SEUjGWe0YtHIX+Xyjz0PXrWv4Ku7W+0qe4tmJ/ftvPofSv0LDxj7Dl7Hj1Zzc+aW5atlursz2t2lvPagDy3YcnHXcPWuVksRaa7Np/kwfY5SQtusuAUxzuyOTnGMV3JjikA+VgSeCvBzWdqulRXDRvcW6XOw8N92RR9RUTpqS90KdXl+I53TdR0yz1GOGx1CSzhjPlNYuhJJ/wBk966idFmxHLHGUI5yKx9R1PSbPWFguNLUrbwb1uNoMqH0K9fxrZs7uzvFS5t7iJ4iAfvYIz2NZpJXjJlyb0lFGbc6TbxlZYpmtfLJk3A/KPXiuRtry9ufPW61YR2KsViTP7x17f0zWx8R9Xjj+y6Ms3lSXj7cjuvpWfE2mzQx2yx2k7FdoIUrJt6Hr3zivHzOXI1Tp6N6s6cO3Vdp7GPKdfXUYWisrKBxzE9wScqO+4DnPviuotbnVbp4ra61CG0uJRkIuXBPsQKg0yxEQaC1vXcqpHkXPzbjnjk9vpUuna1Hp09vbX9iLQDKooiJ59Vb0rw1hKX2rr5s7KtOb0hrY1V0zVoW3W9yks38SnvWZf6jazSGz12Hy0XhgU6GtHW7uz1G1jtvtl1FC2Xe6tmwUI7GsnW9WuNPH2lrSDXra4ZY7dYwPPyex9KyllFBTVSn0+44oyqKV3uXNSj0u5t4Tb3EIUKFjhkGQBXD6rZ2k96JIvtFlIXwWTmNvpiu7v8ARNAstI+1XhltflDMSxJjJ/hxWJDqmn3WppZ6QVurezTCgrjJPc+ta4urNNcySO7CY2cXyxVzNtdZ8X6Cvl+X9vsQcq5O44+nata31ZtYcsVhsZ0/hVfmx9ar3euRrqc1m9p5MwTzG28BV/vHtit6z06xvjBM0AWcfNlCRx6n1rzsbiPhhCTSfU3ruk1z8tn5GBdWOoBiby3S8Rz8rBfnHoM+lRG41O0vYpltZrSJeHjzuBUenvXZaottaxC4uLpYE3BVY8YPYVmXOs301rFLp2nQ6hFuKyI/yScdcA9a54VMUvhqK34nJHFNq0ldGXrSadqDLdWUN1bXuAckYAXuxPf6VZ07VdG07ytLk8xtwyxaM7FJ7e+atnVdIuXht76VNOuxyIJQVK+3PBFXpNDWe02PMj8hlfaDtx71c6uKq2VaXuroc0VCNyjc6To2oiOS3mhiBcfMX4wOq47V0aWsESAIuEwNox/hXMXOk2ESyNcvbBYj5zZkKfMOdx54Gaf4cnmm1mRYr0NGBvkhSQOoB6FT6VNRStpsEo8y3LPiiOeWCNFz9hDb5XT/AFoIOQB7HpVK1mvm3wwaxG+4bhHcx4aMnpgmutC7iA6gn271xWsxy2urahcGG2uBcFY3imOCfdD2xzWdNt6DpyurEgtdS0++XVJAl6mzbNg5Puy1el0vw7rtiVs7a0SXdvOV2tk9c9/Sm6TqNrp6rps9nLBAGxE7vuBz3z6VDeXOly38ctjcpbXoZgm8bS+OxHce9aYXMK+BfLa8CJ0W3dbmNcadq2l7U1GF71Ig32d/vxL7kdRjp0PSs+/8QyaJoWp6lGtg3kpElnA77hJcO2M4IBUAZ7V6JpV5/aulSbZES4UFZdvPlN/erzvxT4PMNk1veR2+qSu4kQkbHA7uT+QA96+np1oNKotUzShTVf3W7M6XxJr1j4eGlf2xG6zXUO6R7ZN6KQuXHHUdarRTWWpImo+H7mFZHjBMWzy2ZT3Knmrtlqljb2Nno82nlbiCzaQeYPMWJQCeWPr9e9Yl3oDa3FBqHlRfbfK+RIpjHKq54IwRkfXNbOpCpo0R9XnT97YpXNtqR1KSSa1mEUW1/II3RKw43AGtPSIrj+x9YubaIWtx5O5HgctuIPOVI61Q3+JdM1NT9ueSIwhfsV9FkOe7eaMYx9aueffaNpEviy/lgsvLlIuIkbfGYuxGO5NXGpKlJWldFxqyl8aRc0zU9asxHczTeZZXUKSETRkeUxUZUYzj5q2nubyxsYprbS7cJN80kUUoGW9R2Of6Vyvh/wCMHhnVrmCxvbW4sZLl/Lh3x745P04455rYk8T6HqDNYNDE9vG2MI3KfTHINdsqkIaykNpyfwkt34g0/VLa70vVLa4tFdCpZvunHbPQGsfwy2ox3M2qW2r2kliw2mBuvy9B9a3W0S3/ALNmudPvN0JBkEM2JUPHfNcpo0cM2l3tzY6WigXCtLGCQoHIJUV5GdYirSoxlTlZ3N6SjySaR1snivSldLfUY5oXdQwJiyjA/Srscul3EjQW8ltLLjJVANw+orE1a9sR4Ylm3LG9sTHHuUMYz2yPyqv4TttM8RWP2zLWuqhcSzwfKzf7W3oavLMwniouNRe8vxIdNKPMtCXxddNpdrHqZt3mW2kCGGPgtniql3rUPlxagLKeSFkwZE+baf7pFa+r262NtarcTNcDzQAXGWkPuKbpH2QQTJbwpBmQlo1JIz64r3MLLlk1exz4hc0U7HlvxC0DSfFEUs2k3K/awpcRspVtw6jpXyp8SNBlsL03ixMis22VSPutX2nrL2djrok3mJZyfmEWcN357V418U/DMdy11ud5kuSSzlMKPQivTo1uSfMePjaGiqR3R8vmirOp2clhfzWcwIeJypz396rV7SaaujzgooopgKOtekfC/UVnjaxkb97F80fuK82rT8N6g+mavBdJn5W+b6VpB62ZlWjzRZ9N6Xzaqx9KkbDPWb4bvBcWUcgOVYbh+NaDfeLV69J2ifPSj742duMA0bf9FZj1FVriYqabNcstsxZscVNSdom9OPPNI5+7mxfMx59qfM6tEMCqczebc7kOTnmppsqoHtXNhfjudtZe7Yru/wAxWnwx96rod0hB6Zq6nyrmvcoq7PLrS5VYUcMaYWy1G75setIc11M5COXrUD98VIzdc1EylhxmokWkQvjPWm9BSyDbTF6GoKRDdHPFJANsf1pLht2AKcv3RXPJe8dK+El9eadmox1FKOTgVLRS1A7aacrjFSSJs+9UTEUWKuSxyEuBnpVvUGJtlGaoRcyDFXrtf9G5qZJJoRzV5/x9L9aur/Sqd7/x9LxWhaJ5zhRn34ohpJms72Q+1iMp2sOPWqupeXC+0MK25IxDbtjAOK4q/eWS5dmY4z61jUxHK9DWjQ59yzPdRx4y3NUnvwwbaMmo5ow5GFJNMhtJRn5cA1hKvVm/dOuFGlBalCSWSRz1696kjDGMqzH8KsrZZm+Y8Zq4LWNFFQqFST1NJV6cVZHD0Uo60teSbDKWlIptBomKaSig0wbCiilzQAlFFFFwsFJS0UCaG0UGimSFFFFAAaKKKACiilxQAlKKMUtDZSQ5TTwaiHWpFqWFhTTaeKCKm4hh5ppXinmkqrjRHilC80p60op3HZBjBFBNLTCeaCRGoT7w+tJT4RmVB7ijoI+q/wBmqFrbRg7DqRivX/EGmxX0IfAB21wXwJslXwrbOAPug16oY18kDrxXj4DEe0qyizrrQcYo8nv7rUNLvRHbrkL1rpPD+tyXDqs37tzWnqmkQTSGRowWrgtfh1K01KP7JnIb07V7HvQZy2TR6i84K/eqISg+1c3Z6ldRWkbXqgBgMN6VqRTBlDbsj1rto1VJHHWpuLNmOciPANRSbW+8M1Sjm561MsmRWpkmyWPb90AU6W1X73Q+1RIRkYPIqaa52Qlmrlr0YyWp24fESjLRlG4hdvlHX1q9DHcW9puXJGOay7fUvNn2jkA10dndQyW4ifgmvzHP8LyVHJbH22GrSlRVzPs5N0nmkEHvmtuGJLmP7ozVZ0gjHzbQK0NIkts4DD8687DJKCVzy6z5m2ZVzDcW0oTqua1baOKSIeaozin3qrM+ARmnRW7IoGOK5MXi6lZ8jlojow0bROV8U28cLbo8ZzUenZaAgkmr/iG0a4HHHNSafp/k25ZvSpy/G1o80ObQ9Kk4W1MG5sZnnxGxyfeuh03Q9tuHlUEkc1XXMc+5h0NdDY3ivEF4PFdNFe1k3J6HLj8Q20onKatZneRDwQegqqI76KMDc2DXW3SQ+ZvKc1n3KeY/7th7ilKnUpO9NmFLFTicq51CGfzQrlAfrXVQavdSaJiFRuc7CSemeKmKwx2jNMVVFHzMadpUthNYvILbzLYt8jr/AHgea9fKlWnUvUfujrYv2kbJamlZyW8NvDYM8llLGoKyYyhY/wCNc148YXFgi3jQiQPtYFiSiDuOOvtW9cXMWnaSkUkJuhcBnVG5ZPRvpWHFpy7YLq5ZZbq6yIMqXQegPpX0eIkoxUlt0PMpw55vmNXQdPsW0a2W3lgbTBHm8kc7pJCDwCO2P61oa1rDWMKz20NtPZKg83D4KgjgAf0rGh8P33nTyxsNPbb5fkD/AFMx9af4f02HUNNe3u7Ro4opSGy3+tkGRuz6DnAr5THY32FNzl1PWjTju3ohNK1KLWY42s2Szsgx3oTtb3yK6ddq2ge1RJhtPlgMMP7VzMnh1oWjhx9qiWTMGRjJP9/HUCuk0yzisbGO0h5WMYz/ADr4vE1nVlzSY60ou3KZGnW97L4pury8Dlbe3CwMy4AZs5C+oHFUb6GeO9hur/zLKWEs6zQDcjj39DzWld64yJPCLeRLqMEQRsCQT61QtJ9S1LTpE8QWc8K2xExlgBAuAOgxVRvoxwWt5bFyIjU7a2bTNVYbFIkRjy4J5z6Gs5NOtGvisf2nTtUPzI7HdG+O9SRWlre27Xeg7YLljvdScMMeuelb9xKttYK91iSXbyVGTk+lKpNxS1HUjBWcGc3b6hHqjzaVr0lmFhOd0MnEnueOMYqFdHi01o1Nyb+yll3RJJghCORhvriqZ0fyNHka7043iNK582EYmjQ/Tr37VT3anDZWX9nWckmlLIqDz2xKSOS2D9K/R8DQo08pbg7XW558nJ11bY2oobm68+xdZI1kk3vasOo9j6U7drtvHPLp8K/ZlOAjfeT3H0robG+juYldong3p8rMvOPr1qvJbXdiry28jyw4yqjrn/CvlnGSPUoV1rFpfMp2WoR3djBb6iXZm6tOu0t71Zj0GzmkG+4ee2VcwxSYIjb1B9aSOOLUrSU6jF5XlHJkHf6VQvdO1FIGSwmF3EMFEDEMvPehS0sxunFt2fK/wOg1CFo9MEKwm7ZAAd5wfqa4TxAYbzU4dPLMzbvnjY4w3bDV1er6lcafYQJNZyXDSLiTyyfkHc5rl7h11jVfLsdrx2yDzEmwrc+/Wpk0pK504GMopye3c2rmx0yO50++kfdLB/o9wdxYLnpn160vgi8l0wSafq8DW3nSt5MjfxAHj8/eruj3WnadYmzvLVbYowzv+YOT0Oe9Y1zbw3FzdeffH7RcSMw84/uyo5Gw/wANfd4PEUuTmurdbM8SqnOTsdxdS29pEJJriOOIkYaRwB9Pem2uqWV0zxwPvaM4ZWwK88uvDN1rOnQ6brOsSXVnPNuSO3wTFjoQ1TeGfD19bQbZmfU4LedhHcLJtmCjON2OG/Kr9rGa5qMk0iIxi/dludrrOg6brG2S4jkScdJozhgPr3rltT8Pahp9nIsl5FLbKc27gYk39t3rVlNUvNOvi7NJdiRdyRSNtZB9KTxDrNvqelpMhaHZIuVYYwPr6Vk6sXFu2ptGnNNJPQ5SSHVNb1qzh1y1guIIdqyHo3ByGFb11bWui6u3yh7eePDc7pAo/u+n0q/FZSXKR3Vm3zrgHHOP8RWJq2oPaXa29/YfatxJWRW2sD6ev5V8bDM3XnzYhWl+B0OhKMvd1RsJbLeJaxWWoLBAwzsuBibGc5X3q0Irfy5ZLK/jnhjJjaOUfxdx/wDXrhY9Z0a61Evpmpm6vsfLBOOFPcA9Q3tWnEsFn5lnqskipcJ5vn7uCe4IHIrfEV+XSEbsump9Gbr/AGe8t4Ps++zkVsRnblGPfj60/X7nTNIQG7mjSSZMEKMM7euR92sL/hG77Twmp6RrNxPEP3giJ34B6YB6VqaPJb3dqLjW7Nd0knl/MA2T7+lYrEVZS5Ix1/A0qRbSlfRFK08VXmrJHpjaU1rEWMZnbDIR0HPvUkGlQ6MGuoLyC6yG3bTtOPXPfFbraBZKhXTrloA3BiHzJ+R5rB8Q+E5j4euoFbzHkmDFImKhFAPC9x1FbexlFOpUd2Kk6fNaOlzPXxFpp+bU5o7snGSY/Lbyh/6EKZp9zZRyztp+uXSpJJ5kRuFOE3dEz6D0rm9O0lWsG068vhO8MbmK3u4gsm7J+VJMDK+xzT9Q0m9XTrWaS6vLFJAWW2nQOmQOzAdPrXJXpSxVPlvfszfmhGTi0em2stxeWyWV5bxTrKu0yAg7h/erM1eMaPJDYtcNNGImeEMCGHQcN+NcdoTava6tphguZLu2uuIpw2UjYfeHHb2rtryHWtTsZRcW8EYEnyR8kso/iz1FeSoypT5Kr1MHFRd47Bp2lte2Udw9i9w8KbBHdEZlPqD6VCiXWnrCIZp9KdnYurjzI39Bx0FS6R9tsnkt4vtkcxUCGKY74fwbtn6109vJJJbL9thRJcYdPvAH0qpVH1MpPlepyuotLcWyT6xZpebgA9xYnIVQcgFTjNVdETSrq9jvNJmRZzkCNmMbHHTcv9K6e50izkmSe1MlvKjbh5bEL+I6Gsi+0nUGRftNnaXLGVSJ4k8t1685XGf/AK9bQldbk3jaxsWurXcKeXqdhLFLnlofmTrxz61O8mn6qqRlUkU5yHXBxWJ4bM1tq0ytPcwQyghba4G4bwfvBvfrR4r1i506ZYdN0tZ70EbVztXHck1pSoxnUs2YyVtjUh8P2ENy00XmBHGHiZsqR9Kj1PRZZZvtFnKkchTbtlXKlO+PSl0nxFYXiRxyMYbhgd6FTgEdeayTqmo2Ul5IZBccnYk42rnttPcVxSjNSsaw52yrpWkXXhi5uL62syUlb9+qy7t49RXUImn6vaJIwWRWXj1U9xUmlzG+0qCebyt0iDzPLbcit3Gfas670VkczWE8ltJnICn5c/SnQzGrhJWmuaJDu5XjoyS80Elf9GuNv7ox+XIOGHoTWVcaW0DF2glgmVCxmj5GR0Ueo56VJqNw9ykFpraz26RzKy3Fs5GTn+KpJ9S1Oz8y2QxXU3JiMxwspJGACeOma9/D4mjiVzUmawxNSOktTELatJrtvK0pnso7QMVD4LEDoR6s3866PRJ7fWNMumSxNpcOvlOkibkDYPbviqP2m1uL5l1HSZ7RkKIJoTlGY46Y9CfzrpReWUcHmNcRKikAnIBJ9xXbTi07tlYnExqQso6nl8XgnSND1rRLjXJLaaOES7p1jPmXMzkkFxjChcgDntW/deDLSO4lm0+3tpIJST5ZOGUkclWGc54/Kup1yzurmBDZtb+aD/q5kDJID2Pf8a5vUFfSGNzNZ3tmUT5JbWQyQlj6jnFVUcZbo5INtbnHafJ4i0fVL6zhvpERISi2VyC0bk9w4+vpW34V0XWdM068k1N4kjmtvmRMkAg5/GtOW41S6SHULMWF9ciLMkAIEjrjOMHvVy51PUriwFtc6Q8UskZMiO2Cg/2fWvncbXxEZ8k1+76M641ZcvIZeh/Z5NPvbiVwyTbDtYj5wAOgPf2qto8lnY6rdzR6jFbpGMq0y7Rt7qR6/SobbTtOv7IaVNdSWchkDkz/ACuyjoVPYjH5VcvPDLT6FJ9kkj+2eXuZJ8SofRwT608LW9hVVSJopWbjJ6M6N5tE1axaCO6iYMASrNggnoRmuF1rwVrVtdx31hqEzPGSQ0b7dy+hU9aTTNMjutOewtZHXWbYCS5hA3h8d0PUD2FaenXdybqJV1zy5FO429/GVJYDoDxxX18KkasVOJcb0rqL+8zrW31uTV0upLSWOOVl+0WzuNqY6tj3ra8VaXY3GkTWMqxwwyocE9FPYVVvtf1GKeK7uNEmbzA37yD50ZhnA4qca5ZalpR/tKyntUbhTt3jPrx6V6OFqppxOPFUm2pWPi34zaGbPUmu0Ukxv5MpC4GR0Necmvrb42eD7e90F9UtbgXKzIUYqMKSOh+tfJt1C1vO8LjDIxU19HhZXpo+Zq0/ZzcSKiiiugzClHWkooQHuXwV1Vb7QjayNmW1OCO5U9K79xx75r55+F+sNpXiiDc+2Gf924zxz0/WvoGAlhg16dGd4Hj4ijy1H5jXgDtzWd4gTy7c/StO4by/mzjFc34jvmZDk8Vnip2ReFhq2UNKXzXLe9P1Jtj7V6U3Q/8AUs2etQXr77vbmjCrUuet2SWyFhnHerh4UUy1jwtPkyBX0dKNoni1p80iLAyaQ9KVe+aa/ArUyIX70sA6+gps3SnRMFXmsZlIrXf3z71B2qafmT1qCThai+hrFEBGTxT1HApoHNPHSs7m4VNZgGUZqAnrSwTojjLVMmkioRbZb1NQMYrPYe9WL+6VgNoJrPnkmI+UYrOFTQ39ky1bkCQZIUe9adxJC1vgOM46Vz8FvNLKCWPXpXQxWSrGu4Z4rKpObeiK5Ka3Zz13t+2oBGWNadtHPuyuEpt5FGl6nFaME0ZbAC4A61hGEpt6mkqsYpWRSvYJTAxkckmsH7IoY7jXR3kwkiYZ57c1jP19a7KOHj1MZV5NFfylX0xSbQAe+amOMe1V7rdsypxW7ppdCVNyZXCqshzgU9zxzVD9477txyDVxj8oz6VBckcADTwaip69K+WaPYHGm4oopBcBQ3Simk5pgApaQdaWhloKKKKQwoopDTE2BpKKKZIUUUooABQetLRSKsIKWiimAUClAzT8VJQirTlpBQDSJZInXmnN0NR5pc8VNiRrUw05qSrQDO9L9KXAoxzQUmIc4pp61IelRnrTQuglS2v/AB8x/wC8KiqS2OLiP/eFEtmJH278DF/4pC3xz8or0FmbpjHHSuH/AGfU8zwfbe6iu+1BGiIYc18dhK7p4u3dnqVY80CrIoZfmrKvLCGSYSmPLCtRX3D5qRhkdK+3VpRPId4s4bxvbzfYitpkccexqn4UtdcGnFpJN7qM4PpXdXdqsyFWUEVC0aw2bxKu3A4IrCcJU9YmsZKfxHP2OqxzSmNjslXhlJ71om8VBkmvOdT0fWJvFXmWkjohPzj2rpNVt9S0fT0numWa3Pcn5hW8MUlZSZzvDPVx2OptrpJRlWGammIkj2+tcloN9HOA8UgOfeujimyOetdKkpows4O5JZaYFkLKcbq0nj8nHPIqpb3QXmo726kkyUbHpXiZjlVPExcWj28JmMo+63oaF7AZ7XPmEN25qrpVhfJIzCViKoC+uFQKQTjqav6NrDebtXGTXgvh6lGPKdKqKeqZq201xDOPNz+NbseoR+QS7DIqoqx3Ee5yM1DNaqqkKTzXyNfh7GKu401odUMRTUdWULzVI2vhFjAzWgbyMxANgDFY9xYlZGmY59Kzbq5l3FeSPStJcN4nDw5lq2aU8XSaZ1kPkTIPutSeQsZzGxA9K5fSbmRblE3nnsa697dzbhlqaCcPdatYzVpO5Tu5WSElXG73rNspGec7lIPrVu5gkyd+RWVe3Q08ecG6V0+yU5qK3Z1ujBQcrk+uLd3kkek6fIpnfBkU87R6mtnW9ulWFvY2MZEQURzOB8u6uJ8P2N3PNd6hHqQTUC+VUH5iD0DfrXoq3YWwS1uI0uo4AFnMRyfM6EGvs6uDhg6Cp29TyMLP2tRyewy7tYYbO1AlLPKQ0rjrsA+79Kx/PnuNTiksZTLZRzFn29FI/hxVvW7eaKcz2zyLdSAYQ8rjsopNMv0trd7O7sJYbgKS7KuFZu2PevhM0zjFe0aoRVloj3KOEgqfMtTVl1QzRstvCYHwf9aOh9qSG8h0+xto5lPmSHLInJHvWXpr6heWLRTL/okmRHIVxJGe9LdwT2VmqRt5m1w3nty+M9x6V83XrVsRN+0ld9v8hKEduhoazdapZzCeJo3tXAUoP9Zk9xViy1aG6EkUciJMqjarnBJ78VzupeIrZLfy9RgmaRdxE8A+RB659fatDwvbW9xpg1S+a1mYqfLnUYIT0PvXGqbSvJCdJxjdonuJJEh8u+Tzo+WY+/baRWfqD3EcccdhP5i3DrCIm5kODyR7AVU0p9Xk1KR7C9h/s4OS1rcc4HYg1p6dc6Zpt7cXOp3PlXpB/wBYNqxp/sfWtoxtsXUairW1IZrPULbUbaOdRIi7ilxA2w57bh3ArbjgmhtBNfXAnlRfmkJ4J/pWNc3GoS2/9sxsPsjthIAuWKeo/Wi51e1vNGltjOsfmDAV+qn3rLEU6lOS9tH3WtDGm/ayUY7nR2LWt1aKbe5SU+sbgktXO+Kb6902+s54Y0ddxVty5IyOTiuTtNCjkYLZ3l9od2zjyZonLRSjuAOxNXNQvPE0d0llq+klvKRv31u+75OgOe5PpX6TCsquVKNNaW0MoYW2JV2dFpGvXEgzcW6SQE4LR8t+XatyFVnPn2rlFHb1PoawfDdwbSZbGZVBnAKsUwRx0b3rpXeC1gDMyIoHHOBmvmk5QupF4inadkjOl1LT555NNvcQtu25PCuT6Ux9LuLVTJp0mSTuIJ59sGsDVdVkguZbjyIroN8wymQn09aXTdUW4037Rp2oSQSxMZJ1uVwJG/ujPSoTjLyNlCpTV1sdFpV5dSlbS8iJkIP8Py4rlrXSok1K6luQ7zec3zIeQD0yPSur0XUpry2E99Z/ZGOAjHkN7j0qnrnh8XVy2oafcPbXbfe+b5X+tcmMoVKkPdZthsUoTcX7tzEle/hRI5Z/tVqjEv8AL2z0zTLtdKvlis7GaZJZHwI06DPXNP1OTVtPsjHc2aqpODLGcgn6d6vaP4VZ7VpZEWGeWPPnK3Le+O1ceEw9etPkV497Pc66kqKjzSevSxg6Trniiz1i+0u48PtcW9s4jiMbBSI8cvjvWj4b1aG+uJY/Dt9PCMEuk8OEDdwD61at/C/iD7d50mp4Nv8A8e7luZB7n0rkdS8Va3az6jDp9jbXZtpGNx5EYWTIPUKOua+/yCusPFYZwtc8DFwSlzRlc7i61K2uitl4h00wu2F+0KOMfWku10D+w30VbaW7tJEKs2eQO3NYHhzxxp+rNa2V/bS29xcpnybtcbT6V0UltbqjPjyABux2HtXr5hTqez5sNFN+Zlh6yvao7EPg6K2sLcWMchRY1+RWfLYzxWv4g0nTtUs2W+UAKMiRDhk981yWrSzParLpkEEs6NuDSNsbHtVnQ7q8azS1hEvmGUCdL/uD1wRjNfFU58ica8bNt7+fY9iUG2qkJGX/AMIrpOj+TrltdLeeRLvHmpmQr/dHv7mtaWGx1e++2RXU1lc4AR2GYy390Dvita80XE5ltZQhZvmibpJjsM1RnV5PJg1KyASPJRo/lVQOprTWm9jZONRXvdlGx02/vdRl23qSzwg7buFyAp/ulcVp/wBkeZu86dzdRRny5kOxpHx1I6dcViNJdaXfGXTb6GW3f5zGi/vD/jXQ2/iKzks0k1W3EAlJTcPT+lVRxVFtxqPUnEYapGzp6r8TC0u3Zrtn1i5k0+9mXa00TYAIPQ9jkYzW7rHiR7NtkNqtzESqpN5qgSD+I/hgVz+s6dBHEo8P6g7h23i3uP3sbE+meRTtK8G7tPDa7alzIflhhkO1PoahYl1H7PDu7Oao4Q96pv2KaalYa9q8sD2/2VkOFllHyAeqmut07Q9MhciK5N40anzYpH3oCev0qGHw3HDHFHbTQXNukg/dTpnYO4Ujn86NXk0vw9pctpHMLR7rc6eZyZD3O6lDBrD8029TnnWc7WK23QrKwW10eGG3jFzukiTjDHqRXQwtI0KkJ26nvWFpVra3UFvMEjZ1UMSBncPWuhjPPlhsADoa+WlWni63tZK1lYtrljuOUSD0/H/CsrxFPqNrbq9m1qjMNiNKf4j/APqrXMYPOSTVDU9Nt9QjijuUaRI5BImDgbhnn9atb6ii1e7M/TdUxbxjVY5YJehlxhTWxZXEEjyRxzpKVOCqtyPasW70G8Bnkt9Re4DsH8mcZXcPT8qzpIzDbvZmzltb2SQMtxDnazn3+ma3WqsmW4RlqjsmCSIHdBvU5BPaoI4Y7iI/aoY5N5yC3pXF6hqWvaah/s+4i1dvNFqyHk+YeufcZrqNCupLiyUzQsk0fyTAjgN7U503TjzX3M3Bkd94btpEcWM72TMfmKc5HcfjWNLBN4fhe8vrNtRKgrGE53ISOoPQ117xtwYmxmqt/bx31ubW4eVBxyjYNRGq+o4T6MxTrlu+gNHolvFHduh/0ctsZAfvH3xzUVjqN6luIrXU7e5utuZIJ/lcH60ajoWoW8v2q2htbwhCqkjZIAR2PrUOmaPLfYa9s1gj5E6yL+99irCrtTkjW0Uro6CxkOo2bRX1qYZB8sgxw2fSs8btHcRXMP2qxzuXK7jEfWrek2MmmIVt55riEgBVmYll9MGrlxcWgREuXWLzDtQSHaGPpXFyzpT9pQ3/ADMpWbsZ72NldXC3NlqDW4ddylXBXOfQ/nVO60e4S/lvIEScSKBIYn+YY7gd6fc+HLZrqWWNXH7slI1cqA1c1qNzPYxxCOSbSblSDOJGOxgfRjXr084nNpOm0TCnLozqtLuNXuNUhhEkyWqYMvmptb6GuPu7vxDo2uajeaaGuNP3bfs5G8Kc84rW0fVPEd9d3VjHKnlW6DFy2G8zcOBn8a2/D0mn2omsfPXz4WHnhuMsffv0rPF5tPmjCiteo4wd7taHG/8ACZafff8AIX8OXNjdls2k1sNxZu24cECui1PUtTlt4Xk07FxEQ6zI3QGugksNPaUXZto1lA4cLyawby5123u4mk0+OexQkP5Z+Yg9zXLWxmIxPuKyXUpQi3cj1bT4pIU15bia3mjQFwq7iwzyMe/SqK28kyGG1md58mOSKL5AYzyME9e9a1vr1iLeRDlTEWBjdSGHofpWHevcRyRXlpItwkpG9FbiNu3vitIKUVyy3NY3e5Yjsfsw8yGULfx5+zQEbGYr1A9Rgdat6p4s0mRfs2qadI8saBpg8Xyj1we9R+K0LXGhaxqGI1tIZjPNCpbZmNsD6ZI59av2P2O68FwaheISJYCAzR5bBJwea6qWNq4KHNDVPdFRqRbXOgtYdOk0WGTR5fKgkQyxx7gdoPPSuO1b7Lpuox28OlvOLhTKj202zHrweP1pdK0q6lytvcQ3c0JziJzE4XP3SM4/Sq2tW1xa2ltdSQ3MEYk5zGZFi/LkfnX2FDEOSUrGkqKSauP1nS7i88JTfYb6ZonTi3nh+6e/SvjT4p6P/ZuvNKi4STIYgYG4da+6dH1KD7AYEdbpZiVBjb5wPUCvnf4++GhcWd8sO55rZvMUsuDjvX1mW1VUjyo+WzCnKMuZnzdRRRXoHEFFFFAD4XaORZFOGUhgfQivo7wXrC6l4btb7OXZArn/AGhXzeOterfAy/8AOW80eRvu4mj/APZv6V0YednY58RC8bnot9eBhjpjrXH67clmPJxmuj1aHySfm4rBvLVZ1yvPNGLeqM6EPdI9KuSsGKdCpkui3WoRB5CFc8HrVvTvvV14D3pGOJ/d02zSTCqKinb5alZsAVTvX2r1r6NaHgq7YsbZzRJzVCCc+YRmrTSKF5ak2i3TkmI/P0qBjjPOaSSZecc1UlnYnA4rCdSKNIUpFjeM81XuJVHcVDmRj7Uxo93XNYOp2R0wpdxWmUfdyaaZnYfLQ/lotPhZDjArOzZrZLoRFZW6tUsNv8w3danAHpSk4Oe1WqSe4vadh00KgDpUjW6tBuXk1EWJ61qaWnmIVYitORRRlKo2yhYR/vg2MAVqTXEccXUUy6t1h+71NZMvms5UHPFQ1zBFXK+p3Qe6UCpIJduTnFZl1HIl6ofrVuQ7Yz9KuhBalVNLDW3XLPgkY9DTUBCbe9LpMnL8ZzTp/lbpXTGNiJOxA4x8tQXBxE30qVm54qvdt+7alJDg9ShasGJB9asOeDVeHav41I7VzJHTLc4SlXrSU5cfjXyx7AtFFB6VJI09aD1pKKooUdaWm0opMaFooopFBSGlpDTQnsJRRRTJAUuKB1paTKQmKWikNNAxaD0pKKdxXHIacKjFBNS0C3HnrQKaKcBSLWo8NQTTORQSaVhco7NAFMB5qVOooZLuBXimEHNWMZpjrg1KkBFTW608jFMYVYIbTof9an+8P5009aVPvD60+gH23+zneiTwtEgPCqBXpmryqqkk14v+zJMT4cUE969V1yUyAID1r4WKf12y7nrzX7u/kNinVhxU6tnms20QoM1aSQ/hX3sNkeLJFg80xo93WhG4p4NW2JIgjsYzcCUR8jvWd4/03+0tHkijjPzKRx9K6K0AJq28IYc4IrlqwUmb05uKZ4X4F8GarFeuJryUR7vk4+7XUau914cdE1CRJICflkB5P1rv/IFs++NAPwrifiZpU2s2MiRK3I6jsamM6kGEqdNofZahBdJvikBBHrV+I5GTzXCfD3wdqULkXl1PszheeldNra3fh0BrmZJ7f+9nDD610LFwvytmDoTSutjYeJShwO1ZcbS299vA+WjTtYtbmNWjlU7unNaBWN+cA571o0pChOUGaMOtIE2t8pqGfV5mmVY5Nw74rCvrVslo3PFQ6bcGCT5iKx5Ypm12zpL67m8nIBNULO6V3Ik4PoRVyG9t5VCuMU8WtvI+5SDUTpqRUZuJds1t0kSRlUN611enXVtJCuHHFce8XlwjC8e9PspNiFUYr9TXxOZ4SaqtwR6FOehv63MhQpCwLfz9q8x8VXpiu/sjOWaNhJIq84APSukvbi4tS91zIUUsqg9TjgVw/gK5XxRY3epSSrHeRs7uOuNp+YH19K7Mmy+zderujade0fZt7nbaXPptneQvq1tnzyskcq8BRj5Q361uW89vZzz6tLcKy3EhD+W37uRVPDY9eBXG3GpS68sCyae9oYCPNhboU6Bvxwa39LtmW0ktnUkStttkI+VlJ5rHHZvOvGpTiveex2UMJT9mnH5mk2uajezrC9vEpZ98AD7mKD+VaS2NxqVuFuSz28x3FicPGAM4+ma5n4haBd6f4YsR4ejna6huB5nlElmB9+uKq+FNe1TTIvI1+GZZJZG3yE5VOvyivnsZkmLpwVSkubTVeZ0QxUUrR0OmttYjiuLXTbpXSTDYJfgqDxg1XbWjNfuLW4ilg8ti0ZUkgjpx65qPTNP066ujeI5mtmb90Dz5Z7kHrWxe29rZ28s9vawxsRtZ1UAgHvmvmIWVSXMmn5nVHkbXU5x2uNS0x7NG/s6eSTIlZMpIR2IrG0e31JZ/sccbwSrJ+8iBzBIGbllb+ldJDHJM6BZCzCT5QeeMd6z9Va0n0z+zV1SVb6dyYUtx90jpgdhXZzRm+WSOqty0k2nYsT3dnoAjt7xvLKXAb5SS0jHoPpS3tnfeLJftV15M2nREo1gpw7epzXNeHLDxJoPiMz+IkTXopYvluEAYWxHqPXBro4YLfWdVgk0+4uFjOHje2J3KcdZFHI/GvTwuVclpSdzx6tTnlfY1tNttZsvJksJhNosZIeydMTAYGAp6YHNU9XaG41uKSGFVWaHYVxhlYf14rodMvtQ04C31SHdBnbHcA53k+oFZ/jO70+xvLC5PliaSX5T0AXuxrXNqTqYaSjrYMJKarLlWpV8J6dMt+0xmZ7aAFsSj5sn09OlbNzqcem2rTyWk1xPIDKiIPvEdFzUenalaXcExtmG1pVQydiPrU+trpmpQrax6p9nkiYMDE4yuPb0Nejk6nHAU09Hu7m9aUqlVymjnLrVbe/v4/wB29nqLKshglxlCff8ACqmpvqzaxHNPKZIlJCqe5H3uK6bT9FW6lefUo7a4wMR3CjDsPQ0yX+wbwSC31COKVP3ZVmwQc+nXNTicEqj9p1OqhiIQlbluVbabSLwRQtJ9nkdC2xumB3PpUGqeF1uEjkKiRVYSI8TcZHeo77Toond7worhdquMfMPXHfFb/hqNdP0/bd3ySgDEajoF6/nUUqUar5KkSq0vZrmg/kY0mpapalYhK0jf3CueKiGuanFhljKNnG1kOCabN4t0nT/EF5JNHNdXUeFFvCm58HpgV0thq1jqCym5hW28v5iJBhq8mph7Tdp2V7Hl1qy57WOLur7UZtZtLjWbe5W1jbIWLlWPv6V6BZ6tps9mLiK6j8sDu3THtXNzXligm+wXDyM2SIZRnce+Ky5dIm1QSZsxpcUJ3xjBHmseh+ldGDpzUnGkrtnVVdCtBa2sdaPEumtv8vzWdThU25Zz7DtXJ6l4dj1LVZb64hazeY79sTYK+mav6Sz6SrT3dsDcEYMiDIHoKu27+dumMgkdzk46496+ty3KKkZKtiHquh4FeolJwizDtvDMJu0u75o7y4gk3WzyR4MY9OvNat4v2q1ktbgvGko2s6DoKlhuoZ5ZY4CHMXDsegPpTyjfxMfoK95ONrWMnFp6nKHTdZsmjx5WsWiE4XO14x2HvUujaZeAwaxJeXMUrzfvYZFyDF/c/PH5VuXtrL5Eot7h4HkBUSKMlCe9VbD/AISPTtPZLhI9Wtt2GkUgOi/3sevSvIzPBRqUZcq1O3DV5qSu9CTVrxtQ1mYQR3DxafCHRYm2ln64z9MU7xNqN3c6KLrS7yK3ng5miYbsjGAGxWLqPiHTYp20mO7aCafHDLtIOOAfU1z2qprFqu26sp47eVT5k1sCGf3I718NVxEoxdKS949ylGm2pc1jT8GSw6ja3N3qcIN1DJszbN90H+LB611Y8N2V9A32jUhLABz/AAtiuQ8FQ/8AErErXQjkQuyxyJ5czj6dxiu+06TSW/4+I1gaeJVDyttMuOgx0oo4KjOzktTnrVqilzRkxbXTdN8O6NNcWOLiRVLI8r7mY9ABj0xWdZ+KZrRgdeXy1KFxMg3JET/Ccf54o1uPTvD8omS++zk5aNJhujDHtzUEy3n9lbJNMjPmShvMt/nVx6kc13QjGl8KsY/G+aWtzD1Kb7ZdFtP1fdJJEzrJBJn5CTkFeNprom8P3l1aR3dpfyyFogFttQAcICOVyM9an0rw3pek29/qM1nB/pSq0romGK49O34VsWGq6dPLHBZ3COZY90a9Dj/Gto35XzE1Zr7HQ8lhluPBeoT2F9FPa+ZJviu4X8yNc/w47AV2Fv4oVUSSFRqUHAaWJ/nXPUla5TxfdWsPiGW11GXy5HJZFLdOepHfioLbRPsQ/tjTwDJC3mYjY/vUPHygdT9a8SpgVUvUpuzfToenQw6qUlJs9O0/xDp9y8MMTSmSXOxTHjgdSa12bI3K/GK87svFMd5cpNYqJPJG2eMx4c46ge/t3rp9F16y1WyE1uJIomJQrIMEH+leZGk5b6W3OSvQlTeqNpGZXUHO1ud1OkKYztPQ4z6+tRDbheThV+Xnj6mnRpcLKS0iPbY+pFNUk27M5mc7qPhn/SYbvTrporhJDMwI4ZvX8eldJaSSPbJ9oRRNj94B2NclDr99C95K22ZBKYxGi/NEAfve+a3NA1i01pG8tZwyoHy8RQkVtKEpx5uxc7pamiftCqQgBFNjYzFtw2uBzTvKKNxI2D0xziqkV5bSXEjW86TGI7JBnv8A1rnaT0JVzJ1qWb7e8rPcx28cO3dE42r/ALTL1OKxbvxdfabZm8iszqMUaldqfKdo6uwNdpdR2g/0iRV2Y+ZsdR71lWWo6BrM81lEiyTqh3qY9pZPTPpW0HTsm1c2heUHpoVrXxjpp8NrrkySRwyrlI9pJz0GfQE1TuLu31mK2uMq5blLVjzGfUHvUms2w0+z+waa8cCNkKl1GDHJnouewFc0uLa4tbL7HdvfE53Wh8xdoIyR1wORV+yg3eCKppWub8d5qWl3LrNNLvyvySLuUr9R3q9d61FdpE0+ky3+nyRbhIUGN2eVYGrV899DPLMDB/ZkMShY3A3Fsd/SoP7Xs7+wmspormxQgbnYbQPQ56VMp8ur3JUebWxR8O/2LFdPfaYJLM+YRFBM+1GzwcA/jVjUPDq6lbb7G4jmhdy7RytkFvZhVe60S7ZFd2ttUtyQAJRhlGeqFcVT8PaPrWnJf6dpM81giS7oFn+cNnrjPQUtJrmvqV8LvFm74Xhkt5ZbSQTkgcs77lXHYGti++xw23+lSJDExxlmwCa4QRXVtdXCyXlxHKrCW4+zSeZGp9xzgetbGqXdnqmkQzXF0Y3GI3HkFlLnpwe3B5rF0Une4pwbdzK1JYbXW7i3t2XyAm4MTuGWHXHfrW5odnov9lgvGiyEGQuQQSfUD+lclrQP9pLCoRnjiTfNb4LALjopz6V0eg3lg2owIkysiKwZJmw6sccrnrWkuayaWncua93crrdzXGpR3unXLXG3CSoExwOOVNO8S6pfv9qs5ZLcRKAFQHyyWPTacYp14segawkwvLcTzPuSF1wWBOTz3FN1rxJpN3YPHqOnrJFkgTogdSRj0rOWsloXTjea0uUfh3DfW9zcPqbubiTe4QoOnODuBINLo/iDzLKW11KZCgY7llXYwXPUk8frWVHr3huK3kurK5vLe8d9pg3sVZc4OAeBWh42dGuEtQIbuxltlV4jFvKk98jkV93h7KCtsh4he9Z9TrbfT7MywyJaxyeXGHhuAvGDXlXxTtYZtfni2ocoVkGOqmrPh/xC9hK2lyahfqLeXMDqhaMIP4D+FXfHlzY6hoCaxBsZ2nCmYKQGA7fXmvdynFxlVikeTmmCnThJS163Ph7xtpL6L4nvtPZSoSUlP908isWvZP2kdF8q4sdbiU7ZB5UhA79jXjdfS1I8smj5yDvFBRRRUFhXQ/DvWG0TxZZ3ucLu2P8AQ1z1KpwwPoaadmKSurHveuar9oJWNgV/pVLTrkbjH69a53w/dfbNOhlZjuK4/EVrWkMiy5APNKXvvUzprkL16uTx0zU+nDFV7ksFVT1qSzDY69q9XLo8rOTHtSgXpJAF61k6hNwQPwq+8Z/Os+/jwte7d2PIpRimZnnSKxINSRySSDrTSvBqxZAZ6VhKDZ2OSS2I/wB53pY/mcBlzV54xgmlsrdWm56VjODitzNVU+gk3lxxDcuKxb+88snbW/qsYC4zXL6pCCTXM+flsjpoKMpalRr3eeas2dwhcKTWc0BpgDo461zqvUg9T0fq9OS0OsifI6gipIz83PSsK2uJOFHFaVtuLDkn2r0qFZTR5dag4MuS8GrulS7Xw3AqnJ2pqyFD1rr5bo45GlqlyglGD2qhBdR/amzWffys0mc8UlsCSWzSjSSLT0GajL5l+G96dcNmKq10yreDJ5qSWePYcsKIcsW1ctxlKzsQ2Uvlg89+lWppfMI7ViCZUlZs5GeKlF8zH7oxUuvBMt0JMvFtvUiqWoy4jO3qaozT3TucA4zSOspX5zxXPPFX0ijaGG5XeTGLMUYGQ0yW+UnCrz60TRRFcs+apStGpxGuTXFUrTWzOuNOLMKiiivGOsdupCc0lFABRRRQAUopKWgaFopM0ZpWHcWk70ZozQF0BopKKYri0CkpRQCA0lKaShAwooooEFFFFADhThTRS00jRMdTT0ozQadkDYlPQ4plFS0SWVfikbBHWq4Y04MTWfKSx5ptIDQWqkguI1NFB60lUB9O/s0aoI9JMZPQ17NcXPnyDaxNfN/7OV58zQ5xzX0Tb7cdsmvl6eGtj2z1ZyXsEy/G37vFPU+9VBJ2qeNweM19UtjySyj1KrVWFPDFaoRqWS5Oav1n6dJ8vNXwc1zyeprFBKqslZ00KMx4rQIOD6VUk++cU4ikVYI/s7b4lA9eK5/x9pbaxYSRAH5hziuq6gA9Ka0QYHpnPFTOlF62BTaVjxbwZ4Kv7fVW+0SyNAG4TPau91TQ7jS7Q3Vtebo1XJRxium+zKshkjUBj1NVtZjku7RoWVScbQawkqsXeLNYum1Zo4FPEFrdQsgkUMODg1B/rH3wvn6Gsy/8C3B1gSwySQgt8wU8Gu/sfB1o+mLueSGZV++D1/ClPE20kVTpPeJz1tdzx4Dciryav5ODyDWRrN1Fo9/9kuZQ+eFbpmnxvZXQ4kAP1q1VuvdZXKr2kjq11ZZrQb27VDaTPO/mQsSAehqnZWGYDtbcMVc0eKS2n2kZWuWolN+8bcqjsP8AFLK2gTxOuHnXyRj37/WvLfADXnhPxLqKx6PPbaRY+XFcfPvDMwAEoHvnkV6X4pu41vrVZFGyNgWBHAz61Y+IXgFfEvgmSO1vZ7DUMh4Z4HKlyDlVYdCDxWeLlToYZKTtccG6lbbRHQ6XHpPiO0ha2wsEfMfln757tnuPb2NaVntlu/PEbNFAPKgCjt3NfPus+LH+GesQ6LY3Us0UtorT2c6ESxS/xFG7k9eOOa9v+HXirS9b0KOaC6WWA4USdGB7q47GvFw2G9nP2ktUenP4eWLOnt/3cwZVlXttJzmuU0PSGk8RXV7qVnNHmVllMzjY4P3Cq+w6muymVZd23G7YOhxj8ax/GsNm1haNcJeyfvQF8ksSmepOK9OUvtLcwho+UxPEP2HwpPHfJeL5cznbCvIf/dHenXmt6drmlxrZ3X7p3HnOo+6fQit+78N2mq6La22pW8YeAkwyj70YwMc+9ebRwXei3N/DMkJJuARNAuAVHqK+V4hwcZL60tH+Z6WBak+RbnoXh+zgSFp4pPOYnAcccYrj7+18jx3BbSTIRcqfni4kQE54FdfpWtWdxaR7cIccpx1/Cq+paVa33iXT7mJfKm7yp1x6V8nhqydaPqaYjmjzc5btdOt55n1DSmlRgDDslXCuR3IrNsNNK6xLLJam01IYYyqdsbqvX9K6TVtUt9JVWk3uhOAuOPfms6bXra/Elrb2csjFBGxGP3Zbt+Wa+ulKEHa+px0qVWcebluieHVDdRCBHimDkrmL5mXHU1wuu3du2r3MmrJJfQ26FIVjXknGPmFdRc2zaXaxQS/8S9TIGa5tY+MDoGPb3rI0ux8rX797iEoJpPMWfOQ4P93tjmufE4yFLlnJXLw/NCfus5vw1da/B540+2OpWzACJCQiwE+o74q7P4PvLe5EciSXKzuWM8UuGif39QKua1/aWleIraO1gtvJaMuSh2seTyQOora0rxJa30L2N1BNb3EuR5gOCF7GvWo5jg3Fe0Vn+BVSGJu5QehX0O9l8g2Nxd3EIjzGJ5V2h3HQj2rIutJitDLHrENwwuG3/b7bkls8EjtWu2nXUkCw3lwL+Ns7VIwyKOnTqaqaQmrwxyrpcr3SxHfPbXaEyqvoB3rspvCVkuQ5nWxFO+pu6Jo8UFn5d1ey3qbRtaQfMR61dFvbo4MKfL2zUhlB05Lpo2jGwFxgkj2xTEubV7YzLNt2jJVhggfSvUp0cPG2iOGeIrzvdnOeIIJodRa7FgWs3AE01txMp9abYXWm3ervdW87XVvFECYHyJSR1JFdB58pvUjSAtCybvNB6H0xSx2sMdw13HZok7DDSbQGP1rHEZfSrSuxxnKMfeRn6l4itv7KbVLPToLe6jObZZh80ij73HaqWheK31NFuNTt5LF2UbFZc5z/AErb1HTINQtzFdRrypXco+6D6elYRsb+x08xwst9CrHzEnGWZf7qmtKOG9im4oiUoPRm2kiXDjycSIOTg5GaSSzjJLR5hk9V6VyWkWcga6ms72SzuHzHHA5PGfTPetLRtdNor6Zqyy+fZr88vUN+NbxxHfQzlS6xNlGmtv8AWQLIndoxz+I71PDPHKP3bZPp0IpmlX1tqlmt5aMTGxIGeDx61JNaxSnLLg9ivBFbKSaIfNccy7wQvpwT2NaejMBCUP3gfTHNYu25hP8Az8RjsfvVPp2qQLqSWjK6u6bgSMD6VlWjeJpRbbOa8f8AhO61O8a8s5LO8uYTvEEw2MAf7retc1oni/VdP1qx0OWxayiDFZUuTvGfXcO1dX8V7uXTI4tUtIxKEI+1jdgxx+vvWvZT+Gf7AXUlWCSKRM/PhnJ/un0NfCZglGu7xsd8JO2uxmXmvae00h1bQs+QyrHcRlSJATjK4PQd66u8s7C9MUk9tDIYiHjY/wANeU+K9B+12kn2f7TZPdsrRQxMTiMHk47Z5rotF1q5s7W3t41iuooIwrbWPmrjsQamjVX2kaa1H7h295bR36i2ubeKWIjLBhn6Yrn77UNL8K6hDGkdy5lXPy58uNfUn19q09B1V9Qhmm+yTRpu2q5+8xHbFS3WoaSjtbXUkLuV3LCwBZk+nU84rqla2hEbp2ZYgvIdStm+x3UXzqdrq2dpPqP6Vz9pomoLxdxQ+YjP/pURxIPcj1P1rO1bTrqyuJpIbGSK2uORLY53LkcArV7RtUmW/FrYXa3kQixIs7YkjYdj6msU1Lc35HFe6cv4vtl16GS1s3DX8ceyEXcO0g9Dl/rzXGeF/wC0fB4S11C9uoiEyqS4eHfnqrA9PbHevTlnk1LVGjtoLuQPuE0d1AdiSD/ax06d6zNf0W1aIWl9u05pH3W0u3fDFgHIYnOAfenGUofCro0jU5dmY+qajqa3tnONFR/tfzedZSBwWHO7bwRWlpGqXcUQutPtYAxP7+FgQJR6j0NZWueHbrw5a2uuaTI0k+4ES2smVIPUhen5U1by61K7torGQveXX74QNiMqR6VhisFHHr2lB2mjphiISXLI7XxNDdahpq26RzJFPDudYXwwf0+lZtrrk8ElraWN+LbydqzJcgj5QDn6mud0zWtQN1La69fz2er+cYw2wonl7uB9fetLWdahRp7bXLW31BApbdAvzsOgAxzn3rwZqpTn7KpDVdi6dDmTUdbHWaf/AGb4kt2+2si3EchJWL5SBn5Tn6YroDHFp9gSGkMcSZH8TVy/hPVtCvbGCLTWtYyECCJmHmLgfdY9S1dKswVNsbkEdQ3IqHPm0WiRxVISjKzRmtq1rqiSWtteGCUBWJ2kFfzrE1i31HIt5LWGKMsJPPtWy+0dSB6Gp9Ws9YN3OVgtJ7ac4f8AhbH4c8VU064ni1CKwhlmsXxtXzF8xWxnC5PQVUYdTWNkrxZ0EdrdT+H3t7m93mQN5UqrtaNcfLn8MVmfDywvYLKeXUJY2lc7EQc/KP4s++R+VbcMd5Nok1tqckf2pkZJjEMLk9Cv4YqjdadfR6LFawhHlAVEkjO04zyTWcpPVGtGq/Zyp3tdmhqU7wabcHCZjiZkaTlQQO9cj4Y1CG/1HSV8mKHUZY3kme1f5VUEdR756e1an2y7WSWzvWVoproQqsqYVowBu6/jUmiRaNHe/aINPSxu9rI23gKi9/p70+ZKLdtzWFKNOnJSV+zAapLLPfafeLBO8bnfCpwSh6detUdI0hr7TovJmawLSP5kJbzBt/ut05rZu7HT9RsftgtFnkYEpJGdrH3yKxLLXpNLtp7aTTdtwj/uEzxJ7s394+vtUws76HKm7e7ubmlQXNnYJYXN5HPclv3W0BcLngY9AO9M1u4uNNWDUEmJhhYpJEI8mYn0OeMYrH1bS7y9vv7UVXjeRFaRkkIdOPuLzj8al0rUJrhV0bU9sk7k/up2CuU9VPGTVyi7cyIUdb3JLpbG9QXumRyW94T+8iYYaQf3fQ/nWfbtrc001srlHiAYfaExGFP8GBnn3rduPDk0Xlx6dqDReXIHVJ13gAdgev61PrOq29jDB9pTzGmlWD5cYU89TWUbyVki/aJaR1PPtW0WePWxq1sVtbvPlMEO9C3YAjpx2xUhu4rK6t7XUfs8l7dfMyk5SP0O7tn6dqs6rpetaPdzx2qTLBLO0sc8Xz7N3UlTnnmtU+G7fU7cG6a2FzL96VFykhGMfQ170q+DxdOnh+bl8vPsJOUHzMy9Q/tTVni03T2is9Q3EwvOwcGMds+lc3reg+NrU29vcW9rBPcOscT2bk8Aks20j6VL4q02+8PvA9vZXTXcd2skjxyFljQtjp/dNdBNJq9nrslx9rLXbQgW2/5owOpA9DyK9jD4DC4KEZcrb11NaKqVXpJI1/DhtYnkju1tp4UjKkSQbJAQOSAevIqvJHplvrS6j9hmhXcAWhYES/7wqKfX7hre2j1PS1M0Q5uDyST6H8aqaclqWuw8zRQJKB5TSFtx6nBJznmuqnWhUjywMa1CrSnzVHucb4j0fVr3U7680VzDB9tIeEHDKxPBx2Bz+tblxBrR0L+y1ht1CAsIZOHLY5J/StaLVfD+g+KVitBNM+pPtuI5Muylfu5PYcCpfEt9Deav/aGn3lnK0Q2SxScMB7H+lXl1JRr3i9bnRmmMnVw8YTjpbRniXxJ026174c6hHd2rR3VtmQDrypzx+VfL5GCQetfbk8UdzBdwN8yS7l+gNfG3iqwbTPEd/YsuDFMwx7Zr7yrqkz4WmZdFFFYGgUUUUAdx8O5POt5Lc9Y3BH0NeqadaK1vvZRkDivHPhrMV17yMjEqn8xXuelx5t1GeMc1tShfU5asuWdjl9ZXbMMCpdOwU61oeJbVR8wGBWVZZX2FenhfdZy4l80dC7LjbWTftnPFacj5TnisS+mw/Feq5pHBRg2yBv0qezxknNUhukbC1chhYDms3UZ0Tiluy1JIn3c1Y0+RVOaoGE5HetTT7bMJNc1SUrGajEoavdKX21zOpTnccV0OpQ/vjmsW9gRj71i1Nqx2YdxjIy/POKRJssM1NJAvaojb88Vyyp1Op6XtINaF+AbhwKtw3BiYBjVGzYx9e1XV8qY5bGa6qHunFX1fkaaSCaIEUjDA5qBXjhj+VwfpUIvVGQRmvQpV1tI8+pQe8SSeISd6cirGny1Xe4lYfIoFIPPZfmP6V0e1V9CPZu2rMbUhK96cEAfWnxw/uyJHzU8tsWuhmri2yD0/KuONBym5HW8RGMVEyxBGOik09UY8LGBjvWg6xxjkCq0sjN8sa8GrdBRIVfmKE25Tyefaq7xzS8ZwK0lt+ctzSSRjPHFS8NzblfWEjPSzC8k5qK5hQDO0VoPxVSf3odCCVrCVaTe5yFFFFfLnsBRRRQAUUUUAFFFFABRRRQAUUUUAFFFFABSikpR1oGgNJTqbSQMKKKKYgoop1A0htOFFFCY7BRRSGmkAGkooqiQpaSlFABzRijNGaegAaSiilYD1T4AXRj1zys8EivqC1YkD6V8hfCC9Fr4mh3Njcwr6+sCr2scqnO5RzXk+z/2u52818OWhwKcpKnpUYPNSDkV6yOEnik5watINxGKoKKsW8zBwKGBtWa7Uqd5fKHNR2rKVFOuFBjauSTOiCCC+ic7SaJcbsjkVgTRyJMWRjjPStKylfy8PUUqjbsVVp2VyzUinioVIqRc103OYk7U0xgjmlWnZ+Wk9QK0lsjn5l/GlCyxqUz8pHSrC07C1EoKS1KjJp6HB+MPCK6w/mMmT29ab4I8ER2BPnfvgT91+1d4wVR0qukhWT5TXBXoqK0OqjLmepn6zo9tpts09q0kRx0HIrmtE8T2Mtz5M5w6sQc+td3dFbqAxS8Z9a5DWvCun2nm3xRfkG7PvXNBVZTUUdEnFRuVI4YtQ1S61CYkwxnAB6HPrXW+GdS2oum3jmMiVREDySg561wVtc3MZgS1USR7WM0J/jB6N+H9a6WF2ktpbiaPE0KqmP7xxwy/XrXkcTVKqxFOlBaWPQyelCpRlzdy18Vvh3ovxCsms7iDbNFGWhuUXEkbdue/0r5qvLPxr8G/EEs9150sUrBYbqPJgn/2ZB2OP8mvsTw+jQ26JLcs955YkmjJ5welTeJNB03XNMks9Qs4biCVcOki7l59ff3rqwvNTpKEtV2FUtzux5h8Lvihp+seVaXDx2t+6BjZSONrf7UTd/ocV63bTQ3VufLfORjB6g+lfKvxO+DOueFrt9a8JxNqNmmSbRyTLD3zGR8xH0rM8J/HHxB4f0oJrMb3YRiiSnia3PQK/97Hvk1tGLtenquwTSerPovxN40v9F12LTVtjdTynakKjhR2Yn/PSrN3oUcWizXd0R9pujunycAZ5wM1S+G8em6lo8PiG4uYr66uF81pw4ZVzzj2NYfxB17Ur6GW2gsZp7LfgovUr/ezXi4vGOsnTcLxuKjOVOouXQ0NI0KH+0rZbdpIpHO4gnK7B6Voz3c9lPHdRSZ8klenUVzfgCbxDCILqGRdRtCDG/mfK1svZQPWtAapKyPZvp85iLkmZlwfpj0rzfY0qdNytZvY92VGrivdlqd1d3H2rSY5LeJJUYBm3DIXHX8ea5XyVmUR2Ei2jKWLxk/6z8fWqGjXOqGOa1064LWZb+A5ZfXmmWktpb3c1rePOpmYYfqD9fSub6xJtc6+ZzUozwqcZqyNWx1e5TVLKPUmuDHzH5BXIYds+v1rV8equm6Z/a8SkCFAjRL1wegFLp09jJi1uri3e5UYt2B3Mo+tZd1qCTfa7OSSO8srZTvgaT98W/wAKqUadem4ydznxFSNSacNLC+F9W07XLUW19EsjbPvn76g9q17bwnb+c032rfgfunx8y/73tXD6DBDHfvqWlTPHb4K3Vs6dG7BW7113hfUobW8mjvLidXmw4DcxoD/WuTB4hxq+ynZxXU39nUnBzhoXrbRRYqYi7xhmyrjkGs3xLZwi6hhn1K4gUZeSa3OCo6fNjqOa2dd1hhp1ybORIwic3LLuRfp6n2rltP1WaGBbqcrNayjMkwAdDx39PpXsYbCRq1lKm3Fd+hySqzhG8t+xo+GbjX45SkbWeo6ZyI5Xb94B64rM1yS7jmupJY0lEq4ZoOJEA9Aan0/V/DsUv9oW86WgcGNfnxG5+napdYtHlxdQTLJvwSAf5GvpKmHrRgpR1OSjUpTm4z0Ob0nxDqNpcBobRr22PE0rHEkZHQEV39jcJdWyTxhtr/wt1FYWh6c+H8z5Sx5+Xk/Wtt5obeMAcewr1qKbgn1PPq2jNq+g67Vns5URtrlSqt6GuBtptW0RWsXupL+2iYyTzvyGJ6KMdOT+ldZqN000ZXcyKeMr1Jril0PV9LnN5bX0t5Egd/Iz99j/AHq1dNqzZi5p+6dPo+u6HrG+B5EaazZdxYYAY9ge5roGt7ZvMYwxMJeXYDO6vOdAn0m9uzDqWltZyRtvZkGwOf4iwHYetdTEl491FJpt8ogZzLNyGUJg4QL1zXLKp7zTR0RhorM17CwtbGN47WMRozZYD1q0eST/ADrJtdct2ibz1ZZVk8oqvJ3Htj1xg/jVvSdRj1Kz+1QwyxoSQVlTBU/SrjKOxLT3LJAzzmq9yibBMYxIyA+xxUzfXPNQ3W5raRUxvKnbnpmqlsEXqcwt1o2qzmO4MsT7/mb70ZI/h/8A11q6do3hjSLd5liWK2DeZhnzEp7muatNO1DTzNJe2sqqxLmW0G5PxXmp5Le3vNLniuWjuLaSPywySYJLf3lzwR9K+cxfIpOVSKdj0eRNaMpNPJd+L7rW9PvHsVkxEjy/MkiAcbB2rYt7RtUju4dXs41UASC/iYKHGegx36VFC2k6bpkGg3djPB9lh2/vG3Ep/e/KtrTY4U01rBFjurEqNhTg7PevHor2jck9zZ+7BKxe0SysrIs1oJDJIF3HzPvADAx78VneMLO4mu4X+xvJaonzzxH94p9vas7UdS0+zvpLaKeWymjUC3Zs7H9q2rPWb1Y3ka3N7AqBy0JyVPdcd6KkulrBGLT5tzn/APTZpftFnrMmoR7QsVoTsdT03e+K3NPhtdd0ozajo0umXKkqzcBmI/iyK1tOtNOujFqkFisUjp8jsgV1B6gitEvCx2swK9CTQtd0KdS3wlTS4GstPWL7Y8/cl+re1M1m3u77T3tIZLdJHXJMibkI9CPSs+41uK3lAurOS3VpCkBz/rMDr7Cr2n38V1ELuG5jmRhgru+aPHritFKNrEOM78xzlxpd1ZxIbnTyYoRhWtOUbjrsPQCuS8UaN4mCRXWn6RDOJsKkm/aY1z3GK9Ks/EulT3M9u0/2WSH7wnO3cPUe1UfHUzwaO2prKzWUcX71EbBwfuupHXmsHaEvaLdGqbejRwK6FNHHK1/O1zEF23EL/Nzjqpp7S6VJHbaXFp7GCMZSeI4kDH1z1rR8A3Mmq6XPDcArNDyS3JcHkN78Yp0txoen2Ei6tbzQtLKVinjUnae2favEWIxDryc3vserhprDK7TfcyYNDa48RWF/YRrdpauWljA2Pu7E9q9Ts51u7fzfmQg4ZH7eorzrS4dajhY6Xr2jzXe8kEyAKw7Z561am1Txfaxr/aQ02ONyyI0UoO4gcd65sbRxlSftIJWXmZYrERrPRbHbsyYIQk+2alLWk8Tb/LkeN88feWvL1vtT1QzWU9td2haIBponOST/AHT2qtaaL4oSzuV1L+0bSBgZEurdgzuAOr4+tbYfJ8xqQ55OxzQ5JuzPWi77ZJoZcqy7drc80l3dS2VksjWrvIB/BzXI/Dy7vLrw/APtS3scUgQnGHA9TXb30zR2UkkEXnuq/KobrXO+eK5Z7p2InDllY5DFtqeuW+oWesIZogVNncZA56j61LBMt9ei3uLN7V1DxJLGf3bgYypP41jPcR6jZTWht7ZLpXygmHlyK2eRu4zWnFa28mkXWnqLoEASravIQ7OP7jenNaqEZbs6XKUFc6TQ7OWxsRA9wHjDMy4/hXrtrN1TQYX86TT7qW2uZXDsxG4E/wBK5201PUrOe48l5beUrvmt7pCQjAdVbpj1/GtvS9Zv/slvC1ut3fTHCzZHlS46n2xWfsZR95MylzXcrl25g1xXS5t54JHjj2tG4wrt6k9q5+WFbbVZbq5t5k1AIWy6eYinB5Vq6+O8gmVmiYYXIcqd3Tr9ao+H9cttSimSQrBLG5QxSddvYn61HNKOtgjNroYKf2pDp9hOdRu7m32b5FVdzeYT354FLc6or+H5v7SSCWUSbodnHz9OAe9dmkcVrDL9ngVAQXKrwCcVy+ry6bqVrFctFFDIpMoWaMYdh2J7Uo1nLR7FQcW9EZF3qAmC2V3dSWtngQ3Dj5txI4Ydx2qhbPqfh1bZFupvJ8zKuo80PGOvHbqK6eHF35El3pcaSuBIJolzG3+96GsTVYrdfEzLZyTR7VwBA/3c+i9+le3ksMPUUk4+8mKo3e3Qh8V2Gpa5ayXV8txHbhd1re2UuGZDzhkPcdOtR+G2tbR4b+5upnjj+VBMPvDvx61qeHLjUIhf6fMjXtvHm4l80FGQf57Vh3uuaW+iHNlLHJI5jijYHY+SOQfUV6mZ4irBRdN2/U6svjTfNGaO3X+xdS0+bU7TcCmXCDg8dOKzdSl02PT4hBdC8kdxNHFJxtYcEn8xVIWeo6E8V55BnZkCbN37spt6Z+nP1qjbWXllbhSt20xkDbcDGQML+GK66VT3E2rNmNaklLSV4rYq65on2ezj8S2uosJvNMbJKBgnOcLj1rL8bSRvYpca5pioWAYTqm0KD2JHfisTVdaOq6CujJeNG0FyXu1iHygKcAZ7dq0tc1T/AIpmz+yXEw8xfLNveENG5/2mPT2rpyzEJYzTqVmmFnHApy3uyHSLmObTVltFM0XQMjZA/OvnH9oXTvsnjx7tYmjju4hIAR36GvpHwqqroyBrWC2k3HzI4mBUHPUYryb9qXTA2maXqqgnypGiY/X/APVX3jd4nwsY8p8/0UUVgaBRRRQBqeE7j7N4isZScDzlU/QnFfR9jtjXPbA218vRO0cqSL1VgR9RX0T4evGvNNtp933o1P44x/Suqg9GcuIiuZMteI2DQ5PWudtpF5HetrXnzHisG2T5mrtotuxzzSVxLuSTB9KoPH5nzeladwilPeqP3GbOOtdqutWYRl2FtIVByaslcVAkyqN2OlRy3BY/LxVuaSMXGUmWvvMFratgsdtj2rl4LiTzMljWobgtDjJ6Vy1Z9io07vVlPUZFNyfpWHqTqDxWhNGXlJ+b60yS0Vh83NODk0arkgzF83NKfMIGBWkbGNSKsx28ajpzVxpyZrLERS0MuCCRuverMdi45Bq+qqMDFSryOK6IYWL3OaeLl9kyxBJC3UEUvlxuPRs1pMqt1GaryQAn5av6uo/CT9ZcviIYz5TbSox61YDAgnPFV58xjYRkVVkmMaHBwKqE1T3G6fPsLvV7wYNWJpguVHWsK0laW8O31rcih28t1p0antL2JrU+S1yHy2f5mPFPEarUxwBUUje9dagluYObZFJxVeXvU8rADFVJXGKmZUUyKXpVKep5pCO61QmmUE5b8q5ZyR0QiznGXFNqaVaixXyCPdaEpcUtFMdhKSnUmKEJoSilNJQIKKKKACiiigAooooAKKKKAClxSUo6UDQYoxS0Uh2QgpaKKBhRRRSAKQ0tIaaYmhKKKKpNkhRRRVAFFFFK7AKKKKTYGp4YuWtdZgmBxhhX2D4I1X7VoUBZudor4ysW8u5jf0NfSfwq1Jp9JjjDZwBXPUj76kbwd4NHr0cm4ZPB9KmXpWXYuxiGeTV+Jq6jmLKd6t2kYZwappyeKu2WRIKUthrc1YwUXipS25KjGdtPUcVys6UUpI90vTAqcxhU4qcKMc9aZNjbUQik7lVJ3ViuuamV8YzUanNOx0rc5SZWz3p/aq6g5qRm2rRcCUdKeKhSRWGAalBpXGhWG4YoSxDc9qVauxOqx+9ZVVdGtN2ZSubfy0GOlc545maHQxCCczyBR9K37m6ZrkR8kGuQ8f3G/WdMsOQMFvqaeBpLncuxeJqe4omP9hkhtxLGhlgnYCRd20RN3JPpgCtnTmvGngmsJIprUxbY4JOsm7qVPtVDxnYXB8K3XkNhwynarffA7Y9a6HwLJaXHgWG5urN42t5UKEL8ycjgegFfO432WJxDlLSUT2cHUdCHJF3TNe7t7rdGqvJHfxbQkg6Op/hJ9q2dI1lpbn+zr2AQXSdctkN9KdqUizWkMqA/vcqjrzx61mT2K3jR29yxaRCPJuk4YN9fSuKo5UJ2i9zui414e+jqZY45VO8KwPXJrxr4lfDHRtW8baRd6dp1s94twtxcqy4jlRedrjv9a7XxI2o2Nksk7bng+aJwxAk+uOtcs/jPV9P8QG4u9KDRtFm4uVG5Yh2Ue1c2JzKNO6WkiXg5xp+0jqij8SrbTdHurWTw7qDeFNRvGKTW8ilrSbHRcjjn8KueBfE0Lal/ZPii3TT7xFAQbt0E3oVf/HFWBrmjeNmeLULOOONQVitrkcOO7AH69RW34a8M6XpXh7+xLjTk1TS5nMmyQ7pogeyseSBXRQqSlR5pacxz0VCTu07o6O9tRLZP9iMcLuMqydPz71y1/D9uP2HVoXjlU/upl+9u/qKx9PvrjRvEN5p/h3WP7QghkGzS78eXMFx0jZsE/wAq6vQ/E+h65cfZ2PkahA217a4GyVG74z978KwqQjUfp9x6NOVSjqtfzMyz0s6ZLDFaMwdwVkfpvPptrSvtAVrURrIsjHqCKtRQtcarLqCEFI/lTPOfXnsat3FykEPnSnYoXgHrXk4jD0ql+b4VsOriJtrv1Oc1DQWhtU2pkDGGjHINZsfghNWu/tt8ZzOGG6TdtyB2x3rof+ElsbiIrah5HXOV6Hiue/4Ta9bXVtZ7W5sLZ4x5byR/KT65rgjgoRk/ZNvyQoxk1zOKVjpNWXSdJsoIJrxIZZDiIf3z6e1c/qFjcTSb9SU29uzhlaBs59iapeLbuG409bqzRNWRHPmyJg4b0XH9Kw7fWL9dKmk0hpbiFcrPDc5Lxn6GvdwmSc9nNW/rqRHMHRj7rv8A10Oju9am0tJ3hh/0Fl2rH94Dtk1m2CrJbGXSb6WO8Q7mRl/dP7GofDt8L7RN80GWkOJdyYBwew7Vtafax28Msyp5UKgs/wDtD0r6LD5TUpzUpS93sceIzWhUpOnCHv8Ac5pz/a+pDT72x+w3/OxQmYZj6mu48Oabqllp6QXU0Q2KAqKOCahsb+HbHKYlC/wll+YCtm1ukmjZ4yccda9dU1GzR48qzd49RZb8W0AWaMxN0BxlT+NUxJvOWI6nPOQas6mQ9mVkG4ehrAw0RLwS7MfwnpXXSSkjkqNplxEdHKSSmVd24k9h6VazkAjoe/tWbbXQRdtyhjZvvMfumrgkHZvlPTHI+lCjy+gTl7XXqF5a213C0VxGrKw25xzip7Sxt7Yz3tk2bp4giI7cAgdaheQAUxZMkMMc5yQKzqUYzCFWUTP+2MI3bXrNsRMqBk+9I7Hr9OlWr3TdU00XF9ZTSXc0kgJiVtuE9B9Kme4O1Vba208bhnB/Go5r6ZjuaVs+xx+Ncywj6s6HiVbRG7bSStbo04AlYAsB29qr6jfR2ds1w6u207dqjOag065aWAljuKn8qfdK1xA8Kv5buMB8Z2n1on7qsOD5ncNF1S1u5HjikIkQkPG/3hn1pde0+0m1HTjFDGkkswL7f4gK5Cawu9Fnnub2zlu0+6LqBj5h92A4/St3wlaXcPiSD7RevPbfZPN2Sr828kfN7Cvms3r3o8r3PRjTtqmSeJdUdbjUbdbQq8bpFFNtB3A4yD7V0ulwwyaZFMLcRGSNWIrjr6S+vfFd9+7iezgyCc8lsd/512liIrfRIS4KxpECcAkivEhozrrL3UUfEEdibFk1O1jmjdgmzHLZ6Y965qa3sdBj/tfQJZrjzfljtmPyKe7Ee1afia586KC5gaJ7FVLB92XST0I9Kp2kMN+q3WnyK1uzF/IkOxt+Ow9Oc/hTqVpN+6b4WlTSTnuReF9cntL9hq7zKLnc2D9xAOS+Ow9q7EX2ny2puVukWDA3MD0rkmt7W9e0gvrWSeeaby/NPybMdBnvUeq+D9WhjP2LUMwoxcqowzk927H2rKE5RTsdtehh601zPlbNSWzht38yx1eIpMxwtyRJHz1A7g1my2htLqeO6sZLSKRleGS1+dR/Lr/SqFnE15bf2aujB2jcsrISjoP4nb0JOayYfET6TrTwnUrmFoBtitr9SFdf7qt0q1UU9TjrUvYNxbOkurXRv7Qum1G2mug8Y2zDG8HbyAKzkFvHC+k6Vr095A0DHyZACI8EZ3ZPv2zXQXepabqFnEsNqk17Io2iLhonI55HWuR8UfDtdONtfaZqVxHcO26YSHg/jTjCpUUlT6dTnVaMpJF7w9fQaXbpcR2pVQphDxjcT6kD0rP8T2sNxNDqn26W6EEbIqwnbtJ/iZT34plpHq5mkb7KAkKB3nt5Nwz6balv2tLfCzmLzrt9u+P72e2QOledVp1qVLWGx9FR9hOXuy1E+G8032G7kvFtL6zScb98RSSNcDn8TT/E62mpWf2bTNHAZMlduSVP941W0y31K61UafbThVlcCUSDGAOOcdelen29ha6Su22ttu5SZJE5JwOa9PLcP9ZXPPRLp3PHx1B4epa97nDeDry40tIbQSi9jC/vw6bXJPfJ7Cup1TxJp72lxp/miO9IAeBvl2Rn+PPcUNqfhvUrEXDWpZmYxorIUc4OD+FZN/YactzexI0U52LHG0xDE/7O7rj9K9LGYmWGw8px19DCMYzkr6HRaQtha2tukMluiyYOV4D/AONSa3qSaPp092trNOEI2xxjJOe/0FcidL1ifVrG6t7FLR7LaCZGzAydyAO+P1rRSXVJrSe6068jv/OLqsMpAZR6gda+Hglyp3ui5U/f3HWS3WrWdtdapp9rLHKdzBV+ZgTwPbHFaMekQW07SxSEkSfIX6oO6r7VkaJpF1Mg2ahcWt1b4jlKnIOR/d7VbstZ+x24TUmeRYXOZ9vf3FPaV0wmnLRF3xML+fRrmOzRHuGA2sU6gHlcd8j+dczpUmhWd3Le3Au9Ouph5TjJaNT/ALOOnWu2hvLS6j3xXKfNjaS+08+1ZV14emLeZaXWwE/MsqBlP51nGvJLlFT5bWkcndeY8FxZJds9vC5PGUeVV5JDf3s1p2sNxfafHfaegzIF3W9wOoHQlh/hRPa6hbSyXOoaT9oROd0Mn3TnG5V6E45NSeDpr1dXutHvm+zTKnnKByJIz/Ep/wA4rrh78H5F1Wor3SX/AISDW21OfTLW1s5bqNVwEf5FX8eSR9KrXSwyTwfYo7hJpNzyxtgpAwxliDzVjxTp2mSXKGKzmN9gPvtpCkuB0OQeaq6faWmrJLb/ANqXMl0nyvJOhili/wBk9A361iowkuaOgRfKrmZcf2lJp1/daTqi20onGIM5Fwo64BxtJ6VmW99c6dpbQylreSzkWYS3CHdkk7l3enSuh8QWZ0mxghSaDfO6xrLcR52kHcfmH+c1neNZYLiGOaPUw8ckKxvbtGGQLn7x44ziu3LKjp4hJPRkzfMjqbi7uvEXh1rmyYWVzE4clcMsqgfdz3BFZ+vt5V5aQ/Z4bdiuyZHQeW5YcEHtjBqHQpp7iJ9JsI4I7a6hJDWzhkRgvG3uM46VRlv4thsbu8ksbkMFMV7EGXaM7iCR345r6+o4yWxz04yjLcydfgvrHwFd20M0ypPdeUHWbzUiXdy4I5BrD0V7VbITaPPqYjgfM0jDcgfGMtVvUY5PC91LqljcQm1vAUgRW82KQHr8nIHfnFRQ6fq98Wk0HVDZ6bcBi8DptBbAyB7fWvMxEeedlJ3R9NgpQpUU5Ja9WYUeoCzjltEhlleaTauyMYnyc8eldfBpFxeeC0S6jjW3kDytGT+/G3sPQc0/w74dXT9OjfU5FkvgyTfLy0IDAgDHrV74i+HUt7tNUsW1EGciRjE+VXjkY6AGujLsM6dVVHucuc5hTxFN0aaOL8K6bZpZrq2nXM4gfKmGQcg5xWH8a7JdT+F2qfLue0K3C+vHFdjZXMUmmNDHtBBPAGM81n65aC+8J6ta4z5ls3HrxX6HhqtOtScos/PsVQq4eqo1FY+MaKVlKsVYYIODSUiAooooAK9w+GU6z+F7Ms2THlTXh9es/B6TzNAnjLcxzHA9iBW1J6mVVXSOw1tlEfBrGgkPIGK1dbH7rjrWRbDrnrXoUUcVZ6DZWZjhqj8rdz3onba5+tEU4yK71E5r6XQyWIrH6VXQfNitM7ZE7GqzRhTmm4oy9oyFUVTkU+RztxjFOC8dKjbOeamSFcRGyKU+lIoxmkZsUILiOfm6Zpy/kagmbaafG+VFXF6ja0Hn609TxUTFQ3LUeagGMiuqMkjLlZLTc5NQtcxAZ3DNVpr+NRwDn0q3UiluCpyfQszMgU7+ax76N5MsowtOkumkfdn8KY8zMu3nHtXLUcah2UoypmZZN5N4en41vxXcbLy6iucaNnuTt55pxSWM5PHNcdCvKjfTQ6atCNW13qbr30XOG6elVJ79B91ST78VUjRpF3buPbimvBHvAL5/Gu76xOS0OX2EIvUJr6UngKBVOW7lYn95ge1X3tV8s4FZhtpPMIxxWNV1rG1JUivNMf4mLVWMm5vun86uz2bHuahFpjmuSVOu2dMZUkjPl71FUslRd68Tqd9woPSg0lOwmwooooEIaSlNJSEwooooEFFFFABRS7TShDTsA2in7DRsNFgGUtBXFJSsAuaM0lFA7iilptKKTGmLRSUCgLj1FG2lWn9qm4NkBGDSVI/So6tMkKKKKpsAoopVGTUgJSgZNOCinBfQUALH8uK9p+CGpruFuzV4sMjnBrsvhhqRs9aTnALClJFRep9Z2jfIKvJ0rI0WcTWMcg6kCtOF8gVSloQ1qWo2xV2zYbxVGPmrEW4MMUpPQaN5GyBUy9KpWrNsAarkfQVzNnQiO4LhciqnmMeK0mG4HiqU8O1s4pxZE0Rh6kU1EFpRkGtLmRYU0sg3LUaPz607kHINK4CxptNTo2frTFPFIGwaRROM0k7vt+XihTxSnmk1cEypbBt5kfrXE+IS154wmWLJeLAi9iBXoG0bgo/GvKZNRkg8WC63L5LXbeameSoJ5FdVNKlTciJN1JpHV+A7Oe+0gx3E32yGK+Kuzja0IP3s+o4FbWv3sWneG2n09I5Jnv2ZIc/Kwycg/hmqbfbm095NOhWYSP5giT5RMuO9Uvhz4ckvLS/uNVmnkhXcYFY4MfuR61+e18TFYidW12fRckqcUdTFrwjjtjAIE04wBvJUfvN2Tn8v61PfSQw2jXVjK0llKfLkIGTDkcmqMGm6cvhu0gvImL/Oy3CjBjGeD7itzSZLHTtGtoJrqJ2lX7zgDzPqK67xqs3i5QhzHDazealpNgto10mp6TJPiKST744BwPbmk8OLHcQPItvHI102yeBuQwHce1aPiDwtb33iKRbSWSONYgzQBv3e455HpW5pcOiae0btCtvconlnJ6jua+P4gb9tydbHqUK0PYOMb3ZyT22n6ldPDd6e9jeQZSOfZgEdsVreGL/V7SK2stQZJ7YSFS4OCV7ZrqRYWV5ZFcpPHP0YEYP0NcVrmlDR9SR9lzd6fK3lvHuP7v3FVQzupVrQjNcqtZL+u5jg6cHGVN7nS674e0jxHD/pUKyDJ8qZDtkjI7hqq6xo+jvoiWXiC1YpAgSPU4BiZPQt6mrfg62hWO4mtLyS4R22hpOfKAH3QKv6ov2iS1tOrM+5h6AV9FUqeypOp1MbvnUL6I890fWtX0PTZU029j8T2cLEBYx5dzEvrg/e/Sr/AIf1rSPEkRJvw8seVktT8jxHvuB71qeNPD+j3P7+JGtdTA/c3Fqdjg9icfe+hzXK6jpvhbUhFY+IIptD1oLga1YDCyP/AHpAOAT71hl9GGKleSvb7gxNZKHNHRsntPDsVlqb3VtcyCNm43HlD9PesWfxJe2N3c6RrtrJcWRG3ztucKeMCoTqfibw3NPHeG38T6TbnYuoaZIHkVcdXUf4Vqaf4q0jWrY/2e8NwMbZFYfMPYr1Br6OjhKT0pqx5ksVKKftFcr/AA6sdP0u0vJIrpds0hZIg+fKj7ceta13NA8hEEKpk5YgdTjv61zCaLb2usf2jayyRhvvxA5VvSteNjgAg59q9XD0PZx948zEV3UejLsZCEMFGfTtU8lxLNF5bH936VWRgV45qSE5SurRmCuthQcY3c10NhJ/oybQBntXPKuW54Ga19KmVkELfeHQ1FXYqm/eNGX95GVb0rCnUrOYScAcnHetv7qk1lXsbed5nPzVnSlYuotBAwYbWAI9DyKiki2DNvIYznhT0JqRE4p+09a6ea6MFoUxfsgIuIzG/QsOR9ap69rS6ZYrdi1e4jLfvPLb7o9a1GhG1iVB9QeazLqxsr3TpXVikEinjGAcdjUtq1rl8j+K2gabrun6hAssE4UN0D8GrrZPI5rhpJW0+JUvtDY2rKf9Ot13bfTjtU2lNqPmR3mn6omoWq8LbBv3me4I61zqs1vqXyJ7HoejLiOTnnNaton70FucGuZ0bxBYRPHa3QaG7lfHlY5Hv9K68vFZWZmkVioHzbeSc1y16qu7M6acGkrkd3cwWDCa5yVkITAGctVC31FZvFbTQlSGt/l5GR7EVFq95a6usOm2OpRQ3zuGSN1yTj+E+n1rm5g8HiueO4tHsJoLcBrq2UtGG9xXy+by5ku1z0aUE15mh4h0nUYbi9lsdyyXCiV3XnA6H+VdEmsX1pN9nuoIZYVUFJImyXTHcY4qlpV9rf2VWVrfUFjBZ/KxucDoB6E1eufDcc1w97Z3c9hO6jemdy59DXlxbtdI65PpIhgi8O6ztvbK6+zz5YkKcexyvpWWdJuZ7tYb6GKZAxMd/A+x0AHPHetSy0d4vtUupQ20cgj5uoBtDAe1VdO0SRtMCRXjwfMXiRiSQfU1Np1HyU43ZnOsqa0ZNpzRW0M8tpefaI48OkFwMNGB1P1ODU93440pbqOyj8xr2XHlptyGNcdcaO1v4mS416a8NsoJ82Ethj6HHat7RriCO3E9i2n6iysSrKo81V7D1zXRTweIqPX3V1M51OZXZY19tSutGvfOszbRuhE/l/6yTtXOadDpsFtBYo1tfIigsl8p8xMe/wBa6uLxHazX7WV1vt7xVDurKSAPr0qn4suLO0hWVtOgnMxG+RlAC+mSK9WllNKkuZSv6mUZym+Vog0zV9LsIA00Zsbh3IzHFuUD/DFdTbXYkhCuIbuE8hkPI/CuJs7KBQzwahNB5kmwpMu+LkDIGa17jQLSSOOezvZrWaEYR4H4HqCK7qUXy8qWgpQiutmWbnQdHvL9r6xmfT7rcACvAP1FZPibw5fbI3CxXUYfzZbhF2sMetbGl6W1v5r3d1Lcu+AmTgKMU681O304Gya+Mc08bCKNxnd/hRUwlNrmkrI0pVqidou5Cp0S10FFSSRDcr5hnUZZSO2e3pWaI9a1GzW20vWEtVjuQ7xk5lZR/CD71ytvrtxoeqtp82nSSoxZ9z58sL1JAPX8K6iCXR7u1OoWd5bGMtvM8Mm10+o/GvJxEqtOpdLTyPXpwpThZvXzJ9TMi3Pk6hKzIEJ8qWHG0d8OP8KqQ6GbHwpJc2c9pfXKzb4FU8LH2U/T1rc0SS6mkSH7Z9sBwSsqDb5R65z+NP8AFmh+H/7KcyCSyjwSr2rlW3fhwa2oOVWL008zmrJQko/kZ3h/xNeSyXFrqlgnmWsSyTvA2cZ56VdWPw1qkjvDOqysNxCkoy+lchpR0lPJs7jVblr8/KZY12PIgPCsQOeMVNqNteM8xs7qzmtzCXLMAJeO2e2M18LODhWeHjGzX3HYsI5O60udrpOm32nXgSO4Wa0dS0juPn3Y4571WvfDaz38l1a3clrP3P3lb6iqvhbUJE0mzIkMitGPm3+YMn1I75oh8YWcc17b3G+CaFxuYocexrGft6UnzU2c7o1ebTcl0axmXXDa6k1vdmNA/mD5WBB44qrrE2r2PiIzC5uI4iSYgy5ix3zVRzFdam955cj3i4kaW2lz8n0FdB4evIbgyWC3s925hMh86M8e2f6Va1tJCneLvIrWur3TQSC9jglVfmWWB+WHfA9hVZdUFxrSalYK6q6fZyLldgUDncnsaq/ZoVsbmaezQXS7lRrZjuU44wua6TT1s9U0qPzY0kYIEcOPmQ+ntTlPlTYpqMfetoZ1xd212GtbqxeK6KbkmHKlu2SO1cpDHOkF1Z3upPCDdYIcbgrY7Ec4rrLrwwVuEFhqU9pDEMtHndvOcjOe1U00e0k0+fVZ7jzrzDNKYfuuRgfdPGffFOnUjCLjfcqLhfQrNpP2qO1XT9QjuPs0WxI5F+Rz/e9j70yX7LpdlJPqmnm1UuIi8A8zJP8ASqyTSNFBcRKFt3byGYjy5Igerds4q1ZX9xtza6pb6pBahmktpcI5HqwPU16WU4d1a6qt+7H8yK90uXuWJtP0C5vLa3huwbuWMxxrG3lsMc8ntXQX6wy+RDe2kZiC7ZmmQNuQdhXK23h+9vNPt77yLdBcjzWdPlkQH0P0qjPd6lpLJDZNO0sBMai9Ysjq3fJ+lfXwqd4nL7P+V7GV4o0SW1luLu1+yx2E1ykMKK2RGhwG+h61ua5Zvo9lHDJdCZI0Zo2KYJXC/Kf8ao2Wj3Wo2FyfLEMySZKGT5WbO4cHv0ql4iXxJeaWslxNE1xD5geNgOVwMdPpXTh8JTqTcu5nWxdSNNU29iWTUoWtopY1z5sShsHlsDt+VdrqV9C1xbaQ4kLzW3mbsfKMDp9a8R0G71H7BYzX0BQAPErRtuC9e1ewb7iVLW5t7i3aDy1G2UbXB78muipRdC1kYU63O23ueeeTBHfXMfzBg5A9jVqGEmIq68MpQj6irWswwprV7hQSTuAU55ojkWREwwzxmvby6jOlB+ZwZjiYYicWt1ofEPim3+yeJNTtcY8q7lQD6Maza6r4tQfZ/iLrcZGP9KZvzOa5WulnEFFFFIAr0n4LT86hD1wqtj8682rufg5N5evXEX/PSA/pWtL4kZ1vgZ6NrczCLGKybWXg1saxGGgzWHbAZbJr1IOzR5796I27bk8iqkbENT76QBqpJMwfpXVKpYUKehv23zRjtRL7VQivmVNu3FMe5kfp+lQ8REwdCVy6SPWq0kig/eAquTMw71EbeV++azdZvZFxopbslu7yKNfvZqgt8DIeOKknsWdeaW203HbNZudR9DVQpJasbPeZNRm9fGBU13a7V+UCqH2WYt3xWU51E7G1OFJq5I91IW+9ikMzA/eoFhI3ep3tQqhf4qqHtmU/YrYYqll+8SadHYl33MKtWdsy9elXQqrXp0MK5JORw1sSo6RKJs1VeKgaEKGOc1pSEkEVRlhYKxzXoewilscsa829zMskH2s5A603UkmaXCLxVrRFDagwcjGaseIFKSL5K8dzXGoR5XE6XNqZhtBcxLkE80+zt2aRWZ+9asQ3W4DdapzBoH3dquOHUbNA6zldFmZQOlVpFUmnCTeuc0wsBnNdTs0c6vcqS9TVaTHNTzNlj6VXc81hI6YmHKKhqaRvSoTXxvU90KKKSmIWmmlpKQmFFFFAgoop6dKaQCBT9KkSOnqvGKegwaaQAsQzTxCPpT0ODTiwzVCbsR+UtNaMCpd1Ru1Vyk85XkXFQnrU0rZFQVnIsKKKKkAooooAKco5pBUgpMYo604UmOKM4qGNIHFQnrUj81GRVIHESilpKtkhT46ZUkdSwJMUc9qUDIpKhMAOcVd0O5NrqEb55DDmqRpEO1g3cGqvoB9X/DjWBeaTFl8sABXd254r55+C+tN562rNwT3Ne/2Eu6NSTTWwGjEdtX7Mgt83rWbGc1Zj6ik2COgRcqMdKmQkCs+wkYLzk1oJhq5pPU6Y7EgYdzimXJXZSSA5/Cs/UJJI4iwPPYVKlZg0Sd6cOay7fUFLbXIzWjFIjgFWBrdNGDi0TAcUyXrxmnjr7UD71ACxMdvNPPIyKbt4py9MUASRE45p+7mo14IpXOATnHFOK1EEkm2KeXHCRM1eT6PHBd7EuJDH5zM0c/UKx6A/WvTtal+zeGNUuVBJS2Y15B4B+265fC3sXhjlYKqJMpK47k+4q8fVVHDyYYWDnVPWNHVDDBpNvh41XZmM8wt6j1FTXdzdaSZ4r5m+0NbtHDKi/I3YZqLwzaz2eqWdpLDJEts7IlwnST1B9R9ayPib4o1S2s7kRWMH2NpVjtmZ/mkIIJ+nTFfmT96fMn1Pq4ztHka0Oo1G4gj8PQXQaRJIY0R4kXduyT29OtVfEtik9s2oQ3Yn02HG5QMGJ88sh79+KqeELW+13wuLq3laxdx+4Z/vQyDqvupzVbXLhtL8H6lFcwvZXtu6tgDdBI2c7h25POK9p009Ugi2rRuU/DepSzXOrMZGvLJWVEZT86gDPI655rqtNuo9Qs44WtI7zeTnBxJH7kVwHwtjm1HxdNfzP5V0+2Qz2oAilGOhXpn3xXZ+KZL6z1YXWkxQoVQbrfAU3Azzhx0x6Z5r4/NVF4yUb32/I6IqUHytWZas/tmn3zPa3TGCJf8Aj3K8H1FSHVF1TzVXy/MQBkiC8qB1zT01K3v7QzTWN3ZzhlV8rwMjqD3FXdLt4I5J/KELNIB+8Qg5HfPpXjVVJK63Wpu60GuaS1JU1LStL0w3k7pbRP1zwCapJeXV9Ot9apmJh+7cMMYrl/FmiapqjRz27eZaW7lTZOBtk9wfWsKTXJNDV7S3lbT7neBDBcE7MfxcntX6BQw31yhH2itFo4a1aFK/I7s7vUZVhLKzeZO33m7D6Vz8kCzSOzAMpOMkZ5+lSWlzNcWKXFxs3MuflPH4VIi4UEdetfW4PBUsPSUKaPnK+IlUlqcvqXhOE3jahpF1LpOoHrNb/df/AHkPBFV4fB3h3WYzNr11JoPignC6rZZEEwHTcv8ACT+NdkRwM1FJArDawBU9sZH5UTw0ebmitRxxErcr2PP9bTxh4Nv47PX7Iazp7Jvh1PT2BJT3WtjQNa0vV7USWN2kxx8yHh1+qmn+IPCUl5Kl5puqXul3kQwjRyExEejRn5f0rlIvCd3qGuJb69ND4eufvR65Y5EczDosijoD6ms1Wq03aSujT2NOovddmd8qhPukHvjFIZjCGdx8uM59K5fW5PGngO1N34lsF1nRBjZqlhhhtPQkDrWtouvaXrcObK4S44y0Rwrr9VPNdKqKa0epko+zfvLQ2oJI5kWRTuVuQa0NL2rcrz1rJiX93lPkAHygDA/AVLHdtZlZrh0ChsBunPpVyl7upKinJ8p1LgswjHeo9TjUIjDp0pNPuo7kmRT1HFP1M5gGB0PNc8JLmNZxdtUU0UCpQoHQCqyyipRKK6zkHELu5FQT2sckTR7P3Z4Kj09qlV8Z5zmpFYevNS1cuE3HQwptFuIi0+mXbEbMLbTcrXOzaVDPqHmXVjPpd4zfup7blQ/uPSu9fAYkNsbv6VjXGqSRaigubaRII37DO4ev0rzcZXp4WKlI9HC4OeLk1TItN0661SNtP1S1hvoE+U3cfyyjHau43QJYx2UBIaNAqrJ29Ky/Ct1pr31xLbFIIRkx7m++fbNZbX1+dXjS6uYr2Lnd5CYOe3I9K4aeLo1Nb7m1XCVqPutWsY2oxz2Xiy1mvNOe3EhYS38fOB64rc8AJrEPiHUYL6dL+yu08yGd1xI31HpVy1vre6lEMF1G7+ZsMM/B/WsC61y3m8ZpK0tzpNwloYoYWGYnxjG0jivMzenGNPmi76msZOaStZnfafpsNlezX0EYVpV2si9APX61cug5mXaxDN0NZGiTa0Y4TqCo/mJhpIyCn6dDVnWtVtNNhcXTeXMilkwevpXkqaUblTTUtTK+IWq3VjoEtvZtAb+RlVY3GQwzyKx9M8TT/aHiv7GRI1C+W0eGQE9RVZEbWguo6feE3aE75Z49yHPYAjtWTc2Gr2MbM1kVYnJls5CQuf4tmcfpXpZfRqx/etbktRl7rPQYb20uMiOaOZurKOSPqKoan4b03UG8wQ/Y5+0sB2tj1qHwzpFhpq/areOQXFwoMzSE7mPf6VuxNx/OvoVBSXvI5nLkfuFa202GOyjt7hjcmMYMkn33HoTUPiHQ7fWtOFi8jwRghvk6EjpmtMHmn98+xquRWsT7Wd+ZPU5W803VIdOWK4t4tVCsI4xnaVXpmsK8uJrTV5NPkuprKR28x7l1OxvVRjpziuztdf0q4ne2S42SocFJBg/X6VZMVtfJIZEinjb5QMBuKw9km/dZftWtJI5w67qNnJGswivoD8zTo3QemK1dDOleJoV1BrMlZMxASjBAHoe1NsPDWk6feLcW1u6Mv8G8lSfp0ratvLtTJO+2OGJGkbjAGP8AIpOMlF870KjLX3DnNW8LxW3irTrmyv2hjijfckvzKEGciqel6VaX+tXOnXFhBPudWmuoW2DIzgbfSpfDl3beKNYuIjezM8OSqMMqd/Ydu9XWt0s7ySGOS0uvJBy0MmJlPpgHk15tdbPoelSbV4vcj11pi39h6XetPPvIkcDAH+x+FZttpusySLYXUMyRr1cnKr71j+GNRltfiFdxLei2SdSwF0oG3I+8D6/Wu/tPE9mLu1sbyf8A1sRxdPhA5+h6V5devVcpU4u0UY1Izk2znrHS7TMt001tH5G5Fmc7Ru6Z5pdRtbJp7ewuovOkktyphjfIMfc8epxUp0yw1WSeznS3vrZmZjCH5Yf/AK6zrLRP7Kcf2TcXekXhLJH9tUzK2eQoY5IXivFw0I1YuUn7ydrs9ajXnGKTKtxHAybbG8l8PTQReXCqITHjoN3+NXorTWr/AEwQ6nNbz3Cg+TPAvyPH3L571Qs/FGrWeoPBremW99bEiG4mt493z5x90dq1dbk0DVpDa6Xfz2U6ELNHExDZxwGT0/CvcouVSl7245zdOa0sU9G0+4025MdrdGJZdqCaBtxjJHBx9etdBqN1qEM6FjNCkTYjaFMiUkcl/wBK5ix8Pz2F4k8LP5zHAW3myZMdRsJzXSzalM3huaTT5LiW4jcRyKqYcMOoxXzeYUMRhp88bOLexjVlCc9Cot5atcqtzapcSx/OJoG2lm7gg10j6raW+mSX0qvEjv5eEHzEn+tcjp91HqDPH5cA3ycRyDZKW7jjBznnNJdxlIbe1vJZtMkLGeHzWLqGHHJ/pXLPn1vBoynCOiuX5pJdJumuLHURcC85l88ErH9abDNa3l4q6jtgluDtgMEmFz6YqhHa6q3mq1ol9azMFdoZOmTy3tW7Loeg2MkMmoRotyI9scm45HHXHr711YfLq2J0StHuEqkIbnNarJdWFtcRW8Q1SeGTdbpKdq+eeij1HrVjTBp8m61vNPuLt8Brl8bGR/8AZ9VrT0HSo5L+C5vVBNsWS0TduAQk5kJ/vHnrXJ+I/FWm/wDCU/2Zq0l7YESsIr9Y2VV6bUx0bPPrXs4WUqWIjg6a0Su2ZSldOTPQlig03w3dzPPdSWjqCkZ+/GDxha4661LTbXQ7iGK7a/FvOu2C44ZCe2e9XtEuNY1fQL2A3y3sUkrRRz8K4AbGMe1Zs+gXkGoWkF9aWeqxlmaOTG1gwH8QHXrX0CTSVkcySvZsj1S7huLDzdRt7iCYMf3lv9ws33T+GRXNDQfEmn3XmWOqPdx3QJeN14UD+9z71NrzKt80kLXllb2wGyLcWR3zggg9sc12WmvHeyRyQPvhMXDdjxzXs4OH7vU4cVLln7uxzGh27yaEIJbJLOYF0CdRk5G4fXrXo+kxK2lW9pKiOUUKQR3rjwMHkcBsD8DXVwXD29i88UbSsoBVB3Na41qMFJdDnw15No4rxVp8MfiI7YzGJE6Ie9c/axTQXLRxXEgG7oea1/F+rXC+IrMXdjPEJn2ltuQpx0zTLeNBfTEcE9Ca9PL6/PRTPPxdLlqM+T/jvbm3+JupqX3btr59cqK4WvSf2jE2/Ei4b+9EhH5CvNq0luC2CiiipGFdb8KMnxYkY6vEwrkq6/4RH/iubMeoIrSl8SM63wM9K1dZFiI56VjWynJzXY69bjaflxXLRRnzm5zivT7HnUZqUWU7yME1FDbru5qzfhlao4G2nLV0prqPVLQnNqCgwKjEPlnOOK0ImDIMUyYDBpSpxeqMVVknZlISKDjirEagjNUpF/efKeKsKzIorOOjLqRuiR1Xn5aQKMccUCQNjNKzDHFdEbM5JJoryqC20ilVFA+6KceuT1qOaQKOOvaqSSHdjZiFXgAGo4otx3N1pY1LNlutTv8AKvFdFKF2TKVtEOUADFNYc0IwZeozTu1d8DmlciPeoZl3RlanbvUU2RGTWltBRepzv7y3uztbBzWxEsk0G58MaxirXN2ckjniugsV+z2pVuSRXDTi220dlWSSRXMOG64Hes+6dNxG4Gr9y3B3ttWsS6WAMSsm6tZy5RU1zaiO7I2V5FKX3jIp0aq0ffGKquTGxxnFZttamySkK/WoHxmpC2RUUlS3ctGETTDnNONIK+NPYuNC0EVLtFNIouJSI6KU0lMoKKKKACnIabRTQFqI1IKgQ4qUNWiRLlYeTSZ4phbmitFEzcriluKjZqKa3U0MEiNjTaU0lYS3NgoooqQCiiigBRT1OajpRSY0S7qTNMpQaVjRNDqQ0UZoHdCEU3FOpKdyGhMU5Tg0lFICdTQaiRqdupWIFNJ3ozSU0gOn8A6n9h1eM7sDdX1N4Wvo7uwikD9Rkivje2maGVZF6g19A/BvxF9otVtpGBIGM5oWgHtML81cibkVl2sgYAg1fibjilcZtWcgK9OauqMYI61k2DEEc1rxtnHpXNUN4MeX2glqztRkV4zjrV6ZcoazbiJhmoirlSdjCkj/AHnpk1qacjKvJOKgeE781ftcBQK0irMidmi5GxxzQJFDc01O9IFyxNamRaQilI5qJeKkRg3HepuMerYpsp5x3NL3psP7y8ROvvWlLWRM9iDxsv2fwDqbdN0WPzrzv4I24s72a6uQMWEZyo++c9x6jmvRvi0Nnw81HbxkLXAaXZXk2hR3+nyNFKkeHkQc7ff2rzuIKnLgZSOjL43rKJ6VMLiGJda08mS2nUtPbnn5f7y+h9a4HWJbCTxBa6XqNjN5bb5oJIuR3Iz6eldHoOuzpp1ssWBKBzbnpIfUZ/lUUmm2+ueILm8SWXTbuJAk8JHEigZyB25HavgEva/D1Pp6EFKVpbHO+E/G2oeG7+9g1BGuLMkssGMNAOgwO4r0HU9Q0++1a0tLvZJbT2u9UP3TkZya4jxHof2lH+3eYJx/x6XkZxvHdH9qptNeXF9YWxh+1JCixyNGMt5QHb8q9ahiOenyrdHoVcFFSU47HRpo2k+EfEi6hZlxDMuQinO0HqQPStXUNWlvNRFuYraa2SPdEob7+R16deelV9TntX0phDcLdI0fkopXEq59O/FU9B0u3W0uZJJ/MSBf3aO+Nz+nrmvls0gniOfZlypxlRVST1R07XUK6JaWEUq20zg+UtxxvIOSM9utc7qV4be2khtLeeG9uCFiCD5JGHXB7cZq7qGq2V9bWcNzbCAZELLOfmBPdSetY97f63pMMcF032zT428yNCmJ1Vey45J+lZUaV5xTXU81WUWSx3F9ZxPJaTGWZPmmtp5OQcDisbUfEGi6vOLTWrJUunkEQhdenqd1bV42k+JNPmnsmaG7UAyLjEsWf7w7GspNEE4C6nsnkQDbLjBJr9VwdG0Vy7Hz9eqtU9zYjW3jEdvEUCouAoPO3tVgfKSx5rI0fTVs7i4m3mVnIAdj91R2FauR+Femnpqefpcd9454qQY5+vH0qAttUtgHHY9qyJdWvoDvdYplzgbB1FcGLxtPDWU+p6GEy+rik+Q3guWCqPpjtUNxbrIpjkUFSMFSOo9Kn0XUbGSb5pRFMU3BH4x+JrTvIIHkUeYiu4yqk9ahYulU1T0FPB1qTtKJwviDw/eXWkXFhpetXmlxT4LxwnfGxHTKnoK4LWdNuLOVW8TaTIpTCx6vpIwVPYunb9a9pubZ4jzjH96q8sIOeeo7D/PFKpQjPVChiJx0lqjglsfiB4c0uDUL62g8S6TKNy3lg+ZVQ9Nw7kDr0pr6vpfiqzjh0/UI0mRsmCUbJM/7Q9vxrs7W3u9MmafRb6bT5GOWWM5ic/7SH5f0rzv4gW81/wCJX1vVvCMJhEQj+3aKSkysP4ig5/IUnUnGNmrjUKdR3i7M7vwbpmpQ2zG/nYLGcKV/i/xrobgzRwusn7xfUda8u8JeJ9Ut7RF0O+/4SuASYe0K7byFe+R14967rRfGGjanKLVpWsrscNBdDy3z6DPWuWnVjfQ6ZwmlaSuAlXHXOOuakWXGMkGoteslmkZI5BEWAIYcf/rqDDKA33sDr3r1IVbnFUpQSTi9S+kuRx1zUgm9vrWekvG3+M84qSJXkY7c7R1JrRVEzBwa3LTOsgKvypGDVdGs7S5Sza+hMzKXSGVskLSR/M4VedxqLxHYxi+iuf7LWZWh8mWdRmRVOOn5V5uZU4Thruehl9WdKXuvQfd6eWuTJdf6GJQPImhXIArX1uwsrfToXjiuA4wqyQffUY5Y+tY3huxvP9IkttZe7s9yxwwXCH90o6j611czvFBJGrlFZdqN3WvKweEUXJ23PWxmLdWMVfY4rT3tb67lfCXbx/IgkHlzD1Y1rR6WtlqOk3Us8dxpjhkkSaLDH0AOe1S3Gi+XtlayS5dV4KHa2e7E96YIo7m0ggNxJlZNxS6yGRsH7tceY4ecoOK36GEJc0NCa+jt9O1MXXh2S6Maq3mwhsxMT7dqw9WvLWdIpdU3TwyON9wpwSf+eYFdDJqAsfDs9nzb3Qlwdicyg9hn271i3S2lxLDb3DQTBUYqkY6DjOAO+cZNeO6E6Meeo7vsdmCw6r1f3myNKPXNH8y2tbFT5b4WMIv3T6Gr6TRO42yIy5KHB6H3FcZNY3TNNLaqsLgqBkY2jso96ntJNS0yZrVbcSlSRKzD/WHrkH2r18HmdSy51odmKyij/wAupanbIeMZ49DU0Z4yK5/TNcV/LjuoJbdpASjkZD49K3LaSOZQ0Miyqe4Ne/SqxqK8T5yvh50ZWki3HUpGRx2qJB0qXp94VpsYWMTxBpUckNxdWlpC966gBn4HFcrPexxzLam4n06SRMsIzvU4/lXbaxNKsaxwosrtnIJxxXKXFlBbypPC81tdfdKvHuVh9SOlediqsIS5ep6WEoOceaWpe0/WNRgt90y299AgUJ9nbMp+opni7WLi/wDB09jpFs51K7fYYv4ti8mtnwjpMcEcl1c29sJ3ZsSQHGRW7HZWa3yXRt4/Ni4VxwVB/nR78o6PQz5oQlsea/DrxRp+k2Nvp7WSWl45JljIIkBBI546cVU8RreCOfVtYsZ9OVZvNjntB82Om5vzr0fxZa6RFY3OoSWNq0zgK8xQBsexrnNS1D7ZpdzG1xPFC9sQbeaPcGwOxxjI9KipWjFqNjek3JuSOR+F2mpfeNJb1ri3u7W5DNMtw26XaB8hH1wK9G8b6LHfaa08dlDK9vAw2Hg44xg/nXP/AAt07SbTSF1aGLz7iOMFZSNrNntjtXVatqQudPuoraLdMRsKMemev1wM189WqRqTn0NVGcppx2PIIY7iCNZtDFzpMyx5llkBePGOgPrW74VvvFFxfLfapELi2todgulPySE98diMfrXVabriadbR6VqGlr9kVvLiON28Z6kGtfUdJsl0C/tbSI28V1EX2rwM/TtXm+x5qbUX/mdtepVoy95abI5RdItNY1CHUP3lpcFypaI4Hs3vVmys5tGu57rU449QRziW8CbZAR0zVL4cCSXQLi2PnF4GzH5nJGDgj9KuanrK3F89tcW8y6XLGsNxdJx+9J49sDHWvQy2o4LkuOvGVWPoTSw6LfXL6rpmoNDdrgLK4Iz7Ad6zrxtX0FJrm8MMEDT7gq5JlJ/iLdvyrWufDerxvAttd2d9DE4aESJtaM5+9xwaatxOLia0ubmOfOVdLgLtdf8AZz71WOhiqteCslBbnFHlS0dyfT7qy15IDeabA86MP39u4+VvatPxdFut7eRbi3ieJsqJU3CQentXO2E2j6M0cl9oc9i6rtWeHJRyemQvHJrV1GwvNRe2vdI1BP3Y+SK4QOgJ65NexGMZRZzzvGa7GNqOyZJmubV45oXRi9lLle3zAYGcVb06K71aVlTUork7MATxkPCn94+tZs1jqwvvtF/oFwkkUu03NjOdpB7hc4x+FX9Ja5j/ALTvrLUEF4GCH7ZF5YCD3IFZxpyTNHJWMy50vW9Hv5Lm4s5Z4NphxBJuDhurEfjXHajc6lqWsOml3S3Udnj/AEe5jwUXnp/Q16fJ4g1Gx0yWfUNJmnBT5ZrP5w2e/Fclcat4ffUfNhuYYbq4QBhINrH2P0rry7CUlXlV6s5cXUm4cthnw2vvsd1eo2lS2pmIZ8yZUn/ZHb1rf8SvZagIfOnkhlhyUIOCM/zrO3KfmQgjAIwegpGCyZaT58+o6V7qwkHocLxEt0UX0/WF0GX95DqYDb13jDHnpn6VoWD/AGW0CQxiIbfu/wBypNPhRpvKDugZTgA8dKrSrdISAVfGR8w5rpp0lDRHNUqOWrFyWXc3XOa6bSzHdWgjZWZJF2kA459c9q5ESuqAPC4Hr1Fbuifv9NlWFg0nVUJIPHWubHp+ybSNcK/3iKHjDSooIY5odQnaOCYExudwJ6dfWsaVD5wkU9+o9Kh8WJceWJI5dQgDEAwOpaPcD1JFTNK0dqJiuUVNzAdSa0yia9joTmEGqup8yftMw+V4/U/37ZTXldenftG3/wDaHjeKUQywqLZVAkGM15jXpSd2ca2CiiipGFdV8Jzjx5pvvJiuVrqPhXx4600+kmaun8SMq/8ADke766MxN9K44fLctjgV2GqHcjDr1ritQ3JM+OK9KU0jzcNTfIQ3kitNtBqBlwarRktcDc3Oa0pYvumt6UudFT9zQZGzBcgGh5Tg5qdE+TvTJI1K1o0zJSi3qZz3CpIM1fhkSRO1ZN5EfO4GafD5kaZ5x6VySqST2Ov2UZR0ZemjbOVPApiybeDVZLp84Y/hTjIjL1wauFVbownRa0kSyyDnkZqNAXOapSeYHz2q3ayDGDwa6adTmauZTp8kbosgqpAqC8mCr1pJpY92M85qtfJuAweor0qbWyOdRd9RsN184G7itVG3ID2rn/L24NamnyZ+VjxXVAmtT0uXTUNx/qmz6VNUN1/qm+laPZnLHRowdOGb1vrWy3TbWTpY/wBMb61s/KeSKww60Z0V3qVbi3aWMhhxWa1kik4WugeaMoFFZt4MOdvSqlFSeooTaM4qFGBVaYDB45q5KR2qpLyelRJaWN4PUzyTG/tSn5hu6inzpuzVYM0eV6VwzfIzrj7yMhhzSDrUjio+9fKSPWkh9NenUx+ahGa3I6KKKs0CiiigApR1pKcgpxQEi9RT6aopxNdEVoZMdxR1pAMilAxTJGnrTG61IwphGaTGiE0lOfrTawlubBSjrSUVIDqKQUtIsSgUtFArBRTaUUWC4tFFFIYUUUUAFFAooAKcvSm08dKYmOQZzTiFxTFOKXdnqKZI09a7L4bawbDVYvm2qSM81xp61ZsZjBcLIrYwRUsD7F8O34uLRJAQQVFdDbuCoJrxf4XeI/Ps1geQEgDqa9Q0vUI2IQuM1CZVjprZ8MMZratiSoyawtPcMQ2cituA8DFYVGa00Wg1VLzGeKmJwDWbqFyI35NRHcuYpUGlAIOe1RQTRyAEGpg2eK3TuYEsbHFPSQb8DBqJelMEZ35zQBfDfKao3DSxtlc1YQle+acxVvlYVLGiCK/Gwq/Bq7pLq92rDmsm7sstuUmtPw2v74Eg5zWmHTu7k1LaC/GE7fh5f/Vfy5rl/hvdpY2EMV4uILlTtbsvs1dR8Xvn+HuoKPvfJ/WuL0Hybrw5HFhpLdSVZkPOfWvM4hs8vmjvyiKliopl6/vtL8N+IGsdXkC6ZqC+ZaXcQ3NC46/h0rW8FWsdx4luZoLj7dpyMXt7gvlgWHPPfqa43xNpkl5b2sN1OrfZhiOWNfuKx4UjuOOfrVbSYtU8HzQzWRM1rJMpZIsleuSUHpX55hq9Om4pvU+rjh2pSSZ3Iug+uXlpPYyRWxmMMaMfkm4GSD2NZ+vWs1jeyXej3VtA8cgKM2drFTyjenpWjresJI0dxpmoRS+fytrLj5hjllPqDkGuOXXI9X8TLo8cLQSSRySXEb/6piASWzXoz/d3nFHQpOML1HZHRan4gttaSEfZXsr61RppTGoYRYA5GOoNP0PxNolpZpa64yTs4VvtCJ8rFiME+h5rL8KraaXqbrNJIqzIwiQ/cK/73ce1XvD+naGlzqkd7YvapLOAhcfuX3fdZfQg44rxa8o4vmi99DlxNVcqVL4TpLmxsbjULeFLy2msp3BCP95Mc5B/Grfi7S4Lm2hSSEyhAWjKvh047GuV8Q+B/E0jW8uj6lE8UAJSKTjzPxqjZa94kn1i30XVrOaxUpJ5kTpnegByVbt69azwWHxFKvSlJXV9UefOcaisnZlbxBbzaNbQ3Oj3jG6abFz5g5kTj7x9qX/hKrW1jBv4jCTjDRncpz79qW/hLsiybr6ANhADllXtk96zLrTbewsLi5LLcQrndaOOZPTA71+jYTMacvdj7r7M48ZlVWC5915He7Yf7Mt5IGWRGG7cpyOahU5HPesfTI7e80WO58P6gttlFVrbOVRu/HatZATEoLDeQBu65NezSqOcdUePUglKyEmSVrd44mUMy8se1Qvp3lqvltuG3BUjr71d0a806S8ltJZdlzG2PKcbc/T1qh411qPS54VZN0ch2kKORXFWo0MTLXc7qeJrYaKUSpJYw3z7G8yCbcBv7YHat3RLKWzNzf6hcxzywx/u0z9yP/GuY8OX2qSavLbuo1PT8eYpXh1/2fwrutPs/D+pbilxKrzKUMTthgfQfSvnamCWHrc0dT3YZl7ajyT0M6PXrG8mNq0kkcu0FVlAXdnoRzTnDYDdugNYXjbw1bmRkvbO5kjiUJHdwOd8Y7dKxvCUOrR+JAV1d72wS38uRJziRD2yK9nC4mT92S1PGxFCnq4ux2UrbUP8qQRKwXcO2eeSDTXYPME6EckEc1ODya9N2Z51n1KMfh+1XVItW09fsOrKCBeQYV8HsexFWfEVpZ6paOnifQUv2VTsvrBRHcK2OCV6H8619LXgyMPpV113cNj2rzK8NfdO6jVaWp88aL4gvtOmk0+31eeR0kZVttWTaWUHjB7cfWu70fxpos1zBY6pG+k3u3KxyndG49Qw7fUV2HiXwrofiKDytUsIbggfK5Xa6/RxyPzrn9E8F2Hh2G8t7jThr9lcnpcv/pES/wB1H7j61yqdSG7OqSo1Nbampdx2dwAsDJIz8+YhyPzFQT77eL7PC4kXuT1FcrrWg2Hh7Sb3V/B/iaXTpYxuk0zU32Kx/uru4P1FUNN8bXFoFTxBppgBA/0q2HmRH6gZxXbSrxb1Zz1ITir7o7bTJlFygYEHPeups/kjeTn0HHSub8MXGn60PtVrLDdRdnjbdj/Ct+5ilijCQy7wvzYPWitUuxUqcX5MdFsQHaqoGJJCjAz60rMJJBH1CjJqhYXU0lr5tzCLdixUK3f3qxblgC/Qk/nSjIc4OMrPcfdXjWiovUN90ntVVrlZmj8yJGwcjIqvq8m+baTgDpVK5mmTyvJiEoY7WbdyB610qEeXVGd5TlyxZ0rSwTWzzyKD5KEg7cketcRe6hrUVyt1ocVmQOIraRPmcHtnt2/Kugtr+WCMgQ7s8fN0xWVqVhHqEquytAw/iiYgj8q8zGZf7eSceh6OCx31eLTV7mAuuaxb297/AGpZy2mpq4kikdMwq3oMda6e0t5LqwE9pdJdISWJ3dSRyKqP4b1byVRNRW+t2H+pnOcA/XvXS6JpFrpmmw2cCAIvJzXLHAL4GrHTLH/avr2MzS5fLuoPtqk3BBhCkfLEvbFa32OzL7lJjOf4DirghjPPlrxznbzU6Rr/AHR+VduFoyox5bnFicRGs72K8ZniH7udJV/usMH86k+1KoAmjeHPryPzqztBGML7cVFJJHJG6q6yMPlIB6V1819zj5V0K7QQ3okMg3xseNjc1AdOmhjk8mbzl2ELFL03dualtdIjtYSkE8yPvLBg2Rz7VLGbyGRQ+2ZAeW6Guarh4VHeSOiNWVPSnIq6feXmk2MY1i1RGQcyxg7Sev8AKrNt4m0q5MAieTMxwFK42emag8S6rdQSwFriO0typVElH33xxn2rJkvNPuITLqGntErsH+0WnCnHfI7VwuUqb5UaJKer3Oxu7a3vIhFcRpLGDuAPTI7+9cL4m0j+xZcJq89qrxs80hX90jHo2KuWSFLPzvD2rPPLNL5pW6kxkHjABq1rEl22jS2GrW/mKJArNIMiVe4Ht0pTtUtoaUr03ucJ4O8ReKNDsbySSK116zZhHbvE212Y9yK3tB8Qfbdbgt/EFrLpD3EReES8EEf/AK6qab4fs47g3kFvcbVmDpHCSFzgYH5YNQeNfCUviawj1S28S4u7Tc4t5AAHz/C3pXzroqvOU9rHSqvLdwOquppn2R6JNa6hFbk5frznsfWltPFcl1byQ6lYtsUEF4+melcz4Ot9Q0nRNt1o5tfNUL5ls25MdzgdMmpdL1i5uNJuJbKOGTbIFaPgnvwR6mvn5V8TGcnTaaPSp4dV6Vm9ehe8EaXqGl6jjdG8N48jkngohyQPrWtY+Fre6gkT7ZMttNNmWHqsmO3sKg03UIZ5VivbWWCaNA52ncFHX8K6jRSsljGyElSxZSvcetd+U4mVevyyjayIxCnQj9xz9jq+sWuq3mmtLYT29ip2jO2TaB8q/hxWhptxaa8sgurBAVAZSRyufes3WbrR0v8AUL3+zIrsxqI3mRsKc8MMj05zUvh/TtP+2W1zpWsS+QuWktnl3Eg9OK+pi2+p5tVR3WhpJoFtG6eRcTRwiUSPG7Bg+O3P0rWhijijEcUYRPReAfeue8Si4bU4GNtdPZoOfLzyayZNTvIZ0Ww1xVdG+eC6XGQemM1pKqou1jFUnJXud0Dkj5sHH5VgXepWt9BeWt3YXUUCuYTLtGW75+lSaJqmp3V9La3thHHtIxKjZByM5qhrot7l5bi11qa2lQsFjK5Rj9DRKd1eIRhq0zCudLuYIHvNE8WGKNGDvBOMhFz0A/SuV1Cxm1DWbv7bYW15Z3MgeG43bDHgdP511kdjptzp1yms3VpFrTRGKKUNsymPlJ+tc/rqyRaLG15pbySsuEmtZCQR0BIBrsw07SS6kYin7jH6fHFpdmln5c8KKeC53/r9avxzRyYMbrIO+Diuf8IQ37TPc3GoG4UL5MsTg5Vx7Gt+a1t3YHywD2K8EGvoaUlJHjTTWhYt22Sqw52nOfQVPeoGumEeGVhmsGdJ4LpPJuHCgcBxkGr6z3kFu8r26ygjG6M4xn2rZw6mSl0Y4fKgzj8+K3PDu1oMYQEEjOORmuZF5ApCuWix/eStnQDFcZxIGAPBRsGuPGp+ydjpwrXtES2unfaTcxyvLhQ3DDqfUVzK2pjieNZpARuXGM16PDayjIS4fBHRxu/WuFuUmS5mX5Gw57YrjyiUqcZU7HXmCjVkp3Pk79ou3W18awwo7Mq2y43HJrzKvTf2k5vM+JU6YA8uGMYH0FeZV7cb21PLqW5nYKKKKogK6f4XHHjawJ/vGuYrqfhXH5njSzHpk1dP4kZ1vgZ7bqUm5DtIFcdqLM0zc11moQt5R5rlr6Bo3LGuustTlwzXs7GMqsLsbc9a3l/1a1hed/pGOnNbMUmVXkV04R7nPiOg92wvAqH5qshQVprKoFdt9DlTM6WMlv61MkIKEUtxwMg8VGk3y8moaXU25pPYq3tuqdODVKNWD7mya0JMytxzT/s42DIwa5I0uaV0dDrcsbSIVEbDFMkjVQcUyaNkbK5xUIuNrEN0rtjFbHNq9UUrjzEm3ZJFPN5uHNLcOrk4qjJE+DtojGcHzR1OuPJJWaLyvuXNW9Ob957VhLK6NtzWlps+6VQea9HDYhT0e5z4mg4rQ6DtUF1nyj9KlzwKiuuYj9K7nseRHcx9MGLw5rV7VkaYc3TfWtdulY0PhZvXWpG5I54qvct+6Zu9Tuc/xCo4QrPtPIq6nwkwdjnZZ7jcfkIqOIzM/wAwOK6HU4ocDaoGOtVI4xJIFUDFedzPe538ytsZkisDyKgvITtDVr3MJEw44FRTKrDbis6tRPQcZNHKPyKix2qY/dqNhXy8ke4xlJSEnNJk1FiLCkU2lyaSmMKKKKACpU6VGOtTIK0gTId2oXrSt9KcMVujK4lKozSd6ehGPek9hCEc0x/u1McVG9ZtlpFV+tNpzjvTayZqFFFL2pAJSikpRQNCmm0poANCBsSinbTRtp2EJS0goqRpi0UlFFh3FopKKLBcWnrUdKpoC4+igYpyjmgVhtOXtTsD0FAxSkI6rwNrDWN2q5wM+te5aJqHnRRzK45HWvmq3kMUgYV6d4F18iNIZGJWs0hpnv2h6sq7RI2feu1sblZowysDXidleuCrLkoRXaeHdZMagFsjsKxqI2ps9DOSvSsnVIWkzg4NWLC/iuI+G+b0qW5XdzWUHqaTRzgE0J71bt9QZcK9XGjRqp3FiGJKnBrRxa2MtDSgnSRcjrU8bc5rGsIZon5JIrUQnArSLuiWWhzSgGokNSK1Agl+WMmrHhn5pSfeql0wEDfSrXhckc9q6KWzIluTfEdVk8Faip7IDXk/wsur618QTaTJ81vMzugPQDB6f1r1rxlmfwrqkfc27Y/CvL/hawum3sqtPEB5TEdCR/KvMzunzYKp6HZgJ8leJ2Nhb2+r6Pdna1rNbybFLD7hz19wf6Ve1q20/TdOgs721leC4Q7LiLkRSEcjHZfesrT5pbm+NvLKsQklJeJeFcj+6ew9qtkata3yQLIrwxgkrIN2FJ5XnqMdK/G5SXPys+0jTdT3k9TiotC1y4ltrWG4tGgcOXkzhmQH+D0bFbHj3Q7q10K18SaXZmQ2RVt4HzPBjBWQevNbs+mWYvJ/ss8KuxEkERbG7jnZ6EVFe6nqkFjEWvPs9vbbhcEx5XaAcIwxznpmvsMNi/aU0nHRr+rmdekqi5k9fM5i5ubPVtAt7rTo5EfcGS1nbBz3MR/oa6rQ7tbXQma+ia+ka5VhDKvzRp/eP0rkJDb33g2xltrWOO8guXkaEH+Bjw0bf0rs7S30mzt2sLzVJ4ruKP8AdTOSCRjkE9xmvJlFKtddDGMJTp2SNm5udW0mykvNKEer2EaeZ5Ab96rH09h6Vw3i29fxdcQ6tZQ6hAtgginJXaRuHzcdx1rqvBtw1newWaosXyNLNcu/EqdiPfrxWTH4wsPPu7qRbmKye4YIxToQccnsK9PL4xq10mediU4OyWpleHk1K7Jguby2NpbkCLC4JT3HrUpW5tfE7jyl1C3CMFeX5Su4cgV0enLpV9cNqNmsMjEAM8Z6/WsDxD9oi1aZy4uY5ceTF90oByfm9a+knhKSXtOpEcXVX7swtZgt4ZUTTU+zSfeLxPiVOT/D3FWNC13W7dLeTVreK5tiw/0qFTuYdxtqaH7DqV8jXK4ljBUfaR5cyg9AG43D2q1eaPrGk2lldW+obLa3LDiL5kODwwxyPrVxxU4xtHYw+rwnK8tGQ6jcWN3qs9/BcR3qNH/AcPEPQD19az5lur2NHsfL1GOGUSC2lO1hxzmrllc2MiLqV/pH2a42nZdwcIxJ5O314qwlvYXj/brWaOfaQGlhcBgfQgd668NFNXjuYYq6avsV/Du241ki1d9LuVBH2d3xvz1Arqljt7iHytWtzDcQfKk0bcjNUtD0fT9Qs3W+WOa6WQlZ04dc9AO9dFpGk2en2rQM73Jd97vMSSa5MRQlKepdOoktGO0zS9StJc3WrNd2SJmJCPmJPrVG/t7W2upLiO1WF5B+9KjlsV0vysqqn3dpAFZepx7oizZLYwOavDRUHYKkk90YVvLHdIbhQQGY7SRggCrAZ1A3fMP71SvatBAuOePyqKMHBYAkdDXotpo5XJXatoa2lcxls59qug5HtWdakRwgqyo49+tT/acR/vF2MenvXHO9zeMbr3S3wRikKgjHftUVvny9zdTUjMAOep7Vk43Az9X0nTtTtGt9Qs4bmM8FJF4ryTX/AIb3Fo8lx4U1aWxySRaTjzIGPp6r+tew3txlW28DGMGqCq0jhVJyaqNCO4vbSWx554H8I6fZ2a3Wrare+H/EckhaWdDm0lx93YR0HrkVv6rrPizwnHHceIbBNX06SQIl/p7biSemRXV6hDEtiLV0Vw33lIyp/CuJ8QeEmvrbydN1jUdI2t5ifZpiE3epQnB/KsfYSbubfWI7SLN34g0jxFPa/Yr+MsmQ1tITHJv/AK1s6NY3yscXUqW0Z/dpIOSO4rx/V9L8Uae/n6/oUPiCCL7t9pw8q5UepAwSfpXd+FLfxkfDo1DQdas/EUZG/wCwSNturdf7jA/Nn61Li4tXLTutGb935wuHZhvG7qvWoo5lPGCvs3WuftfG1jHdmx12GXRLwtt2XY2gnuAx4zXSRvb3MImWSN1PRwwIP416EJaaM5JWb95Dw+4dcUqnJ65zUMlvJGPkOPYilR9oUSqV9+1aKp3M3Sb+E1tNuDGwjb7prYTpkd65i3mWRRIjhgD1HrWtBqDbQGWspx5tUVFyh7sjWXpUidKp2l2k2R93H61YDjOKyaaLTJ+gDenSqcdjHHdSNACjOd7c9TVpWGNw5AHSqksM0v72K4MT5+tRUk4q6VzWne9r2uZvibXL/RZ4WNis9tIdnH3g3r9KdpfiK3urqBbmOS23k7dw4ao797iaKWO+h81MbVZOpH9Kx9MjktS3+kRNHETtiuvvAHsD1rlniFBb6vodSwznt0Orv7PSdf8AMttpnEfr0bNV9L8PW9nfyTR3Mix+SIkgI+VPeqCJax3UdyWudOdtrK4YmLA7Vuab9pup5LqW8imtl+WEp3PrWVGop6sVRcqsQSaFC1yHa1RwNvMR25xyOPrVTxJdf2prEGmwsVC4GG4APeug1G6Gn6XcX7RSy+SuQqKWYn2rz9NejivftrsjyhxG6uuSrN0/lXmZvilS5YJWUt7diIKT1udx5sOkiDT7W0MqMpdn/n+NY2qppF9dNDFbxLujzw21pG9Me1VNaE0moxSTy3ulgpiCeNS6BuvzDkYJqPSbe4up7YTPp+pKrGSa6DBJUYeg9KbUZR5YbHXSXIuZoXS7i50+RbaAyLIp2bZeVx1zTtKsLFZZWmjhjUyNK1qh6ycfNXSaklvNEZUVUlAyBIAMj2zXHahZ27XNutvqkdpLJuMsoG4q/BXnpjg185UyXFU6kle0W7nqYerSqq8dGdS9ncXiMDbRxLcDZI4GG21ka3fXllZ8NJDDDL+7jh+8ygdz71TTxZqcMO63tRqAVyr7G3MSOOfQHFNuXj1KSRprryNuJrmJlIWLPQE13UsFChBqjuVSahNe1tYraZdWdxqO2G5ksBMQ9zbyxZVmY8jOfer9jZXdpqAuY7aC+RJSytbybGH1HepDa218jiFTPbo4WUp1A7EEdSKjntorrU42trmawuG+VY1HeuunOatzIVWnRndw0OwbUrJbv7JLcxx3G0OUPUZ/zimTWulz3LebFayzyryM8sB/hmsK/wBL1VY3luIIb64UbVdRh3GOmetY4srfTp7eZGvrG6ZWB84NICD1XPOK9B1H1R5CpLoztba203T7hLhJlhDr5aAyfKwHp68Vw3iDTfEVtcbdNa11cPM2Yc7dm7rk/hVyfQ4bvw9FNdmTVJ4Jy0YgkKiFDxtwO+K5q+tlsbo3+n+ILyxMWWNtcqFTfkY3MRyMZ6mi6bVzSnG19TodN8Pz2Pht7m60wXV3IrKYJ5PuEn5UU46AYrGmkbRkS2uNOktULfKHk3Bs9cew4rpPEHiqxWzhknut00lp8kUZzmRuMg9M85Fc3qTyTWoE7i7jC/KzgkqD6GqnUnR96nuzpoUI1nat8IyPUbVkWYbY4ixVsjlj61edlEfmZG1h1J61zMENuYsIZFCn5Tt3KeKt2Cyfa43uriOW3jTMar1B967sLmlXnUJq5GNyeg6fPTlaxbs7jzZWWXbkH5a0bs4tkhX1rKtQragCi5XP5VpXX+tCp0zX0sulj5KKY1gCpVlB7cisrQ9RZpLxbrQpVWKUKGhPzY7Gtduf6Guda4gk1u9jGuSaZMGUEHO1gPevOxtRqnodmFheZ176taSaZcRxape6ZcMSi703EH6Vw/hi41Ge41CKTWIb9kl3KWjKn8a7+8t47fQVurvVEnnSIyI/H7wYzmuC8NXLx6vHY+TCyTku0oIDtnnnHWssqnJyk5FY2CUY2Pl/4+TvN8UtW37SVZU+X2Argq6j4rXQu/iJrkwOR9rdR+BxXL17rPOCiiikAV2nwcXPjGNv7sTVxdd78FoyfEFxMP4IDg+5rWirzRhiXalI9iuo/MUbfSsPWbJlizjNb4nROAMms7XJV+z11VVdnBhZtKx55JCVuznjmtW3U7Qazb/cLlmzxmtCxfdCOa0wzszTELQupwKbIcml/h61Gxy3HSvQexwIjnUMlZzbi+xelX7iUAbahijBbcTXNUnfRHVSXKrsfbQqoBbrSzyouRuFOkmVVxWJfyMzk5OKvnVJaExputLUmuryPkZrO8xZCTmqkxYsajVmApfWfI7I4VRWjLYiY5YdKRZApKkU2K6ZIyvaomfeSRXVTrJClTZct7ZZzkAVZt7X7PLvxmqdjNIh+VTWiL1SuJExXTTnB+8cdVTva+heikVxwcU28b9w30qiZEb5kemy3WIGDciuv26tqcaw8r6FXST/AKU31rXcZXFYujupunIrZYjgUYZ3jdCxCtIgK7AarzyPGCydasycVWlDE4rWauiIdzOH2y43KWw1Taestq/7xsk1IcxSA1DdTb5Qw6VwyoHZ7S+hXv7y4a9YKvHaorOW4ZnaRcBOlXUljdx8ozSXSgRnb+ledVptO5vCa2sckp45oNNBzThXis9lMifrTMVI4poFYy0Y7CYpMU/FNpXG4jaKU0lMhhUyN0qGnp0q4MmWxPnIpAcUgpe9boxFHPNOHvTRx1pQaBD/AOVB5plLUuJSZG657VEU5qyF9TSFRUcppzEQSl21JgUY5p8hLmR7KBH7VJxThRyDUyHyqcsWKmxTlA71PKHMRiPimOnHSrNIw46UWHcoOuDTKuSJUDR+1S0URUUpUikqbAFFFFABRRRQA9KkU8GolqRaTC4/NA60qikAOahsCRetaej3zWs6nPFZi9aerVDEe3+FNVW8tlUuNwHrXbaEuZM5/Cvn7wrq72lwuWOK9u8J6rHcxq4I5FOSUolRdmehWd0IeA2DW3bampQeYa5BRu+cN2q0k7IAprhacWdq95HVJcJIflYVMrDvXIPdyRtmNq09O1TcqrLjNb053RzzjY302ls9KcTzwaqw3COeGFTA881qQWUPFSKMmoFb5fSp4jhhk0PYaQy/jK2jt7VY8MMNgpdVKnTX+lR+F2AiHoRWtB3iyJqzRs6hGs1hcwtzvidcfhXi/wAJ5xDq09uzgMj+vPDYr2oNlvrx+GK+bY2m0v4iS+S7K8F+8eV+7hnPDD+tY4+HPhKkfI0wztWj6nvtzpMD3pnjyvmI2+IfdY8cj3pIrz/RI0uYpnUf8tUGXiPofaltdUSbyWUqJ0bY8ZPIyB+lN8KajatdXdlcMFd2OM8KfYV+FzlyykpH2dppcyMTxNp9pusL6xYTbZSs9uxIL5/lTNZ1BoNG1Ga3SKGT7IyPb3f3lbH3cdx70vjmXUnup5dOt1uEEXlKUTLQY/i461h+G9euPHF3pmg6xp8TX9llp7sLhJYx+oJ4BFfSZRiF9WlrsFbn5eaR0vw8n0S08NRw6lZxadPLFvaGQ5V/eM/0rE1TWo9buriwt7MwQp8wmuRtZ0B6ofSug1jwro3/AAlWlC8Wd7KJXMNsXOxJDjHPpWR4r07UrWGSF4F1XSuWWNBi5thnPyHuB6V30MvWLi5Hn0sbLD1Lp6FaPTbvy43+2S3SDDbE+UAf3avajos00gvdFWO3acZuLaXmJvb2NU/DdyNSlCWl41zarCQ8r/JLAR2deorrbNWWFfMbJwM+9evluX/V5NNblY/GRrpTjuc14emsdL1CSK9tjpc+0qIyf3L+4NXtUtPNu0d0aSM4b5zlQ2Pbmr2s3WnqRZ6lppuPMH7nzEPln157VR8QXunWmnvqumNf/bboiNFCl4wQO47CqxuJoxvS57NamWEhU5vaKN7lrT9N0+xs7i+1nTXlELCSJD8wLdgtZula9Da3d02oWsqx6i/nybjuEZ9APoTW54RvpbyCJdQ3ySHAA6gt7jtWb4tOh6hq80MV4lve28Zw8ZzGrD+9jjPbFeHDH1aleEYLS/3nZKjTjGfMtbGDdWOl688t/wCH7yS3cyfdf7gI6ZXsKoy6FfRXBW1hS3eNhIkyttjc9yRWfcPd21wlzcRvbQbgwv4V+V+2GUfT0rqdOu9QaVrO/tGlt5WIWZP40P8A9avtqcY2WlmfPSqO7W6LeiS6l9otI75LZldGaW7hPUjoAK6gPc26/vF89MA5Uc4rzFrW78N3hEGoCKzllJjV8sqD+7XS6B4yt3uUtr9JIiThXAJQ/iKnnX2i5Q0TR21jdRSqGjkyQ3Q8ECl1FT58eBwBz71TeCG4AmiPPaRT/hU8b3ZtDJIouAON46j61jZJ3THq42Yyf/UtnmqM4EMKIg/ePzirkc0Uy/Kwz3U8GoblGE4GcHbn6CtYtomybKRW7dW8po93bdV+EmdR52Dn0/pUKkOpWPPPf0qzajncV2jsKJWH7TRKwt1JNbrvijMy5A2Dgj3qVpNw8xgRxxkUPINwG4A9+aZNcW6rtkmRASFDMeprJWTNGnNJJalKTzJZB8vGcYrQtLYQ/O+CQPypLJPMkZmGwL69/ek1Cby4jtOWbsD2rVyvojHkcdWUL2TfcE9qrSj5GAJBbAFBJYU0NunBzwv866ErI529SZYxt2EDA7VmXmiWktyLmNXgugcrPA2xwfw4NaoPr1pwI9CTWc4KRUJNbHDeP7PxpqFraBJdL1qO0csI72DEjcf3wevHpXAw61Bo96sdwmq+Db5z/qpV860f057Zr3cKrMSVH41Uv9Ns9Qt3gu7eKeJhhklXcp/A1jLD63RvGvfSSOMtvEHibSbeGbxT4bnitpRuS7sj5kbL2YjtkYPWui0rXNH1qD/Q7uGYFeRnDj6g0+C01bRoVi0HVJIYAMCzuB5tuR6YbO0fSvPfiK2NUtdTu/AM9u6Ky3N7os5HJxhtgOf0qOacdNzSMYSd4ux6ZbWkFvGIIMhAcgH19akPmJ/AWX1Bryrw94xmJaPR/EFprKxjLWl/+4uUA6jJwSa6zSPiBpNysaalDdaPO44S9j2fk3T9auFaL02JlTnzNy1OqiuNpHJB96uR3sm7O7OR0qnHJb3EIkQq6N0dTkH6GhLZZGGyQqPXPHFauStqSlFvTQ3IJJGt8ufv8LUt1cCNFiVsNXKt4phjaNvL5WTYqnjIzgmtKS9jnJkRlaMnjHPFY06kZy0Lq0ZU43fUwfGd1qH222hW2uWslwfMg5O/1PtVK31a6upJYxLa3EUS8hgRIrds11guQHCbsZ6Y9K54X2gard3dnNbR23zBPObCNKR3FZ4ihGb1e5VCpOFjpbHVX/sN4bezdr7auBcL+7JxzitTR9c0m3ZbRiqFydoVeM45/Co9A0VbaJpF1Ke6glTCq7BgvHUVT/sebS7iJI76B2lOIxOo3EHsK+Ozmvi8A41aT93ax6VP2VZtS3NrWNQ8t49l1ElpdQmNGxn96eBj2rzPxtpX2Rwtxps8wkw0l1atkMQeCfeukNtcrnT7qwuLe2DSAMh3kHk7x6D2qW1lWcxLHqSSwLGwlgaPaQ3GG5HHf86jFY1YnCe3WrX5m0KC+FG34V1qK/hgs5bcRN5KBFfnIH171Fd23h2XUpBcRW9t5TgRyI5Uu+eRXOXnk3JmtElnkcRgJJbnAQnp8w4q/Y6rbXlvaQ6voYlkV9rSIuQsnqcU8qzKWJhy1FqjN4SdNXex2N6iXFnJGjAhhtBXqO3FeeyeCnjuLrzrFXeNvOt5o5Tlz6MKuX3ibS1vJVgvriB7YECFVO1DnG8npjPNdnpc0lxp0EzyrKWUEyIRgn1Fe6pKehgnOitOpydraTXDFtMsBbyysBeuBtKY7Ad6bqFhqKW0dpDJHNAcieOdNrSD6jNduBjJGAx+8R3psqqw2sob2IB4/nWkoRkrNEKtLmvc5fTdQg0HTIbd9P8As0IJZgjbup6+9bp+wMIbk+SC3zRMwweaSfTrSZWVowobqF6GsrxBpuoNHHNYrHdyxcbJem30HvWbhyoanzs3pOUYIyruB2nNZelWWpxyNDqc0F3DgkMV+bPYfzrkbme6tZA3k6jYvCpeJXjMqbupIxmuj0jxBi3gF3OZ55U8zciYwO5b3qE+Z6ork5Voya6uG0e5mS30+KO3f5h82DI2OwrntQ8R2WqPfW91pdsiwyLHGLsEI+Qc5wOnpWtrdzoepvFuuXS4jBMe1iCg75z3qmuipBYBZtTS5gdgZI7hAz+oBNO8ou6KVuu5xv8AwieoS25m0uSC605JmdoicOh6qy+w4wK0vAumXMravdX1he2CRrsaKZgY2PPzL9a6ZEg1XQ7q38LyPZzmXMm5cFgOCBnoDWCmoXq3d1Hp+vW7jBSS2nkDHAHIGehJxW8Hytcw5TlJNI4my16QreQzQW9zHFIyRpFwxGcDn1qra67cG6kjutOeCPefk6sqAdc/jV3TNMbUNQUXGlrp7SZaeSFuSvp6ZPrVu88Mi2iX7FdOQzkiGQk5HpnrXqPCqTUrHnwxdSCcVIs+HdQs5bCK53fZ3nl2JE5y2c1u36st6VwDhexrmPDGgy2+sfbNSiBuo/mjKnKAn0HqK6V3aSV5GPzdK74cz+I5pTXa4wsuCzZUDrkdqx9NW9kv5BJpthe2ks4Cuz/Oq961yCx24ByCMHpWdceHZYrqOWLS53QjO6BypQnvXnZlO0DrwUIzb6G14909rHTWuIFL2scW0wAfdX0Brm/D1rp3kpfQW3lEIxRnPzIAOR7Vv6hNdT6culTXr7CCgViPMwOvvxXJeJ2XQPBGrzJOxWC2chnPJzxWmTe9CUrbk5lT5JJNnxt4lmFz4i1K4U5El1KwPrljWdSscnJJJpK9w8gKKKKACvRfgwjLPfTY4KqufzrzqvVfhBb7dGmn7vKR+AArowyvM5cY7UmeiKOAwrN1riIqTyauyblAweKxtWkZkbnmt2rs5aOkTmL/AJm21asABGKztUkImXnGKnsbkmLA5NKlK0zWqrxNVmG30qs8yqp71CXYj5jxVS5kkB46V2zqO2hzQpK+pIzNK/cVcijJQA81Ss5GLAGtRPu0qNK+rDEVbaIhaL1qhfQgrxWox44qCZQyniup0U1Y5oV3GVzl5I239Kj8h2bjpWlcxky/LRbx9aiGEjfU9F4p8uhmNC3Srljp5YZOelStExlxWrartiA6V208JA5a2LlbQr2VmsZO4VPNaxsv3asDkc00niu6FGKjsefKtNyvcy5rIrlkzVK6jPlkPke9dBuHTiql/CrwHArKph00+U3pYhppSOa05pEuSY+ma2BqCjCupBHes+ygkjuWFW5grZ3gKa5KEZ04nVWcJvUs+fHIAVbrUbtznNZ0oMbDaePrSec46nNdEcR0kYvD/wApZuG3cmqjnB4NSLcKylW4qu7Z6VXOmCg0NDFTkVd3eZHWe54pEnZfpXLVVzVROeGc1IOlRUoODXzJ7g56ZTyflpnespjQuaaetLSHrUFNhTadTaaIYVLGKiqVDWsDOWxIvWlHfmm05c1sZCEHNKAfWlFHegA59aKKKBC0ZppakLUWHYdnnFHNMBp273qkgsLRSbvejJpWCxKtKKiBp2aTiLUeTRuHvTd3rShhip5R8wv0ppANGRRn3qbFKRFJHgVAwxVtsYqtKOtQ0aJkdFFFQMKKKKAHJ1qeNagTrVqM8ComFgxS7afRWdxDR1pyck0g+9Tk6n60mMfGzRtnOK7jwX4ga1lRWc7eB1rh+9Pt5nhk3KcUkwPqHw3q0V1ApzniuijCzDivAvAPiUpKkMrH6mvYtG1NZowwccioqRvqbQma9zbsFLe1Uo2kDbWyPStIXCNGN5yKqs0fm5XGKmnAqbCK8uoZBtJwK27TWE2/vW+bFYF4QAGGarxO7K25evStJe6ZrU7ey1SGaXy1OTWvCc89a8/0i3dZhNG5B9DXY6TdNkLJyKy9qaKBoalIf7PcVV8P3giO3sBU+quv9nS4POOKxdAZUBedsA11Yd+6zGpujsPtQZcr/dzXh+oKbP4oXDSRYEzK5Rv4lPWvZtGkiu5vJjTAHevPfjlYf2d4s0HVYkCLMhgZv9odP0FbNKScX1JV1JMfJcXbaokiufOSdTtB5KdsDvW80cza3M0rRwTeaNqkYHPf61iWNi+u6hZ3dniG4tQfOXOGA7Ovr9K6C41SG8lt7XV/KjkVSiXsfIZhyDx09wa/Hswy+Pt5I/QqVX91HTob+t3114b+z3PlxyaSwCTKozMGP8Q9RXKalPDpPijT9d0qOB2mJV54fuFSMlXXs2P1rc0NP7SuRpt5drdJEjOHRs8+qkenpWFOy6J4gmtybZ5Gh83DvtikCjkEdN2O9SkqcUooy5eZS72Ovm12z1jSI54Va3liuVAjmHzD3HtS3rs1w2AVGeg7V5rpGrWfjLX7Wx01LrToIWaZw5yXx/zzb0rulma3jxduW8scyevvxX1uR0pxUnJHzuKtf3SO8trSJprqNEtpyNzOo278dAfWs/SPFdu8D3Oox/Y7YOqrMTkOT6j61hatO+vSRLPdrb6XCzzS3KHb0x8n1rS8J6JpniC7t9WEJTSoCTDGeFkA4BYfrXrzrNEukrI7PU9Mm1Sewht7xIbQRtI427t57Ee1Z9vaPorP9qtPsxmQhnjO6I/X0NaMV8sGtSSwQyJZLDiNyuIxjrWhfaos2jyz2TW8rZzhhuWvisbOFetKa1PZoxqU4Ri1ozn9aEOl2NveaaDaXc2T8nzxn3b0rzzUUv7TXja2ltELq9A+0bBugm4yTnseK39X1S5tdOGhztIguZmklurWMvFs9CR90flXETz3UFnGbeae1tYmDLcQyGSOT0DHnaK9DJcPzTdSS0WxjmEnGChfUsxaleabNJaputVaXm3u0zGT/sn0rpLfxXaq6Wt7EbGWQfI7nMZPoCOlSaZNB4g0sx3tva3ChQzFTuGfWs/UtBt9LgM0B8+HGwW0w3Rhj/F7cZr6xqbi+V6Hip04u8tzSly0bGUZLKWJyGQ+4qjFYrFdSSxr5UZT5F+8hb+lSWV9Z6XbPDPZgj5T8rZiP0PauxTSrWa3jmsZFTcu7KtlG9sV49bDVqb5qbue3RxuHqLlnEoWuk3VvBHd2GpTI5QBoW5XPtXe6OrRaSizYMoX5/TNYunWs3lxC627x1ZRjI7Vp3Em2IqproirxXc8yo0pO2xm3ttDPIW2lWz95etUrg3VunT7RH0B/iFaBOaZJ8wGK6VJoxS1Kdk0cq/KwDHjY3BFXhhVAHFQTW8UzZdQHxww6ioQl1bkYIuFHZjhhTdpbErTQuooLEn+VE0MEybZ41ZFO7kdCO9V7W8iZmjJKPn7jcGrWefTjNQ09jXmcXoylrerW0OkzJ5EkkoHCIcM3oBXH6d4iWaWGKWGSB5c+aszY2HsK1fHNlbzQIwmltZ1O4SR9TXM3sDXWmBZ7b+0oy+GdBiUL2rOFXk91vUr2U5rmSujsjJmLzFxgehpYegyMk156ztHbLpel6lcW1wz/cumIAHpk9K7jTHuBYW/2rZJLt/ebDkA+x712U63N0MauGcUmX1bnpTlbg1Cjqed2acrAA561scrTW5Mp5qSoFYdc08NgUMEP4GRUckKsORn6dacWyaX3qbILnJ+JvAPh3Xzv1DTIjKOVmi+SQH6inXltrEVulrf2tn4mso1C+XcR+VMFHAw4zn8q6wNximlBWM6CkbQrSXU8R8U6xoPhfxDB/ZE3iXwzE8Z82OaLzbcSHtnPSuu8NeNphYy3N2tlrFikZaS506XDBSOS0Z5/Wu5u9Mt9QXyLqBJ434ZHXK4/GuM8RfCHw0t+uo6GsmjXsbBg1q2EdvRk6MD6YrmqU+XRM6IVIS+JE1ne+EPE0Vs1jexgoAyIx2Oo64wetdVHHDHGI4wFAHA9K4fX7OG6Tb4q8KRybMBdR0gbJFHTJj7fgK4zw14pe08QajpVj4uEcMUqraWmtRsnmLznDuMg9O9Om+RbBODqbO57WNwbdjOPSuN13T9VcTCSyguULZSWM4eP2FSnxhLpiJ/wkOmzadGSFF1EfOt2J6fMM1uadq+m6rGJLC6guE9YnBP4r1FaOUKqtcz9+m9Rvw9kuGtFVdSngkjYtPbOOqjpg9uK1DqdrrDyX08v2S6jZ4oJB8yqB/FVHUY5prOSGzJ89jk7R82Pep/Cem308MUbbBYqxMwlj2kt/sj+tfKZ1Qk4SpKW56eFmvjZa1BvElvplsLaQ6sDGWmmTh+vb8KZc+JtIkikXUbH7HdXCiGUsmB0JAOPpXSXVvawaYrLJLajcF/dHpz0rBmhvprhE8q11CCRijiVRvjHrmvk8Fi/ZPkekZb+p6MbS962weHFWbT4pjZxw2CbiZ1fBKjvitDwbe6bapLaxykCWQupkH3j3qzplpaR29xZxoqnZ5aq3MeBWOLFfsKR3Efk5f920J6epH6V6mDqfvIuG6ubNQqRlGbOnksNJv4Z1ntLZ4JDtbAwWA9T6VJpWn2NjaCGxYmDOVCtkL7CuJ/sy7toDDZ307pITyWIOScnI710XgpbyOyl+0xpFCjERKBjjvxX0FLFudRRcbHFXwShTcozudE21FLMwCgZJNMgmjniEsLh1Y43CsDWJptQeNtL1C2aPbteCRtu/nk1jx2N3Y2l1NJb3ds5bau2RmUKe6r+Fbyrq+iORYd21dmdz245Fcx4mvNQsNSg8nVreFZTxDIp4Xuc1TsdU1a3voLdpEuUEJKxKAnGcDOec1b1y+kmsDbjSbeW/aPMQuFymcjPzfSplWU49hxouM1dXK58W3UO+G60wTt/A8LBl2f3jWzq1t/aukLDBEu25UBnAxtHqK8+1G+tbG1vWt9Lnhu4F2mS1y8LEj07jPFdtoGtXE3h55ZxE19DGMxRjlSRxlR0rGjioqfI3dm1bDyUVNIwD4RvbGyMEkCXq+YpBR8NweK0b3QNZhnF1Z+TeIygtaudrbsY6/jWcmr3KSCya8l2eVvlW5BRyxPYnsK6JNcvPszf6BGZCCsG2QHe3vz0roVSM3ZmUozWpw1rfahooL2ejtYXD3RjkNxLuXA9OOlaehabp+saXdXmpW1n9qaRsNDlCCMdai1u/uLq2MN5bJqF9GN8sFscBBnPzeprQ0fWdJ/su4+3abcWAUqv79eW+ldKqx5lpoiZ058nqY9mqpPNEp+RMbdpzgVLcSLHF5oUFs/LmqX2W2OozyWc00aMdw2scY+hpLhLvegjmjnI6Bl219NG0rWZ4Lbj0NCyzvRn6/eaoXZdhc8ZJNRR3c8IfzrORmC9Y/mx9apRX0MszKLy1edRxEx2uv4GuetW5XaKub0qPMrydjT0+F76YbcrCrDcw611lnZyJF8t1MAT29KyPDpVdNSQwyCORixkADKefUVrz6jaR27FZ0yBxk4ryqzjVnyt6ndBThG6Rx2sw37+LZrm4jha3RSkMvRue2K82/aH1D7D8ML+M8NcskOfrn/AAr066mMrO6kFmO7rXgP7WuqNHpejaPxmV2nfB64wB/M172DhGnTUYs8rESlOblJHztRRRXUYBRRRQAV7N8OU+y+GrXjlwWP4/8A6q8bjUs6qOpOBXtmhr9nsreADGyNfzrvwUbts4cc/dSN6W4GwDnNYWrzAK3rV66k2xfKa5rUJm3mrcfe0MqDXLYzNTfLAt0qxo7Kymqd7yAeuafprFWPas4L3zep8JrTMqiq7x+YKaCZGxuqfbtWu2Mbs45PlQltF5ZBq8rY+lU16048V1QjZHJN33LEjDIwailYcjdUZNNbla1SMjOvXCudtVoJH8w1entwz01oQgqlF3OlTVrC25y/NWpXwABUNqmRmrATNddO5zTeo5XxHVGaSbzDg8VeC8U0oua3s2jNSSKKNKXGScVc8zCYxkU8Kvak28GrirA2mZkLA3rccVNOitxs/GooVH2w1bkArOMUaylZmPcwsDkLxVOUkH5hityTFU7iJWzXPVw/VHRTr9GZEkmB8y/jUDs6jIbirdzblVJWs+UMv8PNcFROB2QtLYDdE8UouBVYKhb5qQJt5HIrn9rM29nEp0UCivFud4tNNLSGpewBRRRWYwpKDSVSJbFFSDpTUp4HFaxRDYq5p+RTRRWpmxxak3UlNLUwSHkmkJpuTSUDSFNAopDVDHUUg6UtAgp2RTaKYDqOaaDS5qbCsLk0oamZpQaVgsPpabupaTJBulQv3qU1G649aykjSLIaKU9aSs7GgUU4LTtvFOwDF61Yjaq5GKejVnJAi2GGKCwqJDS1lYQ4NzT1YVFmnCiw0TBqY7dqBx3pp4NJIehYsbt7eZWUng+teqeBvFO5UglkHGOteQH64q1p19JaSh0Yjmm1oJPU+pLK9E8YKtkfWllklUllOTmvMfBHilZlSKVzn1zXo1tdxzRbsj86zaaNU+Y2LK6SVRHMK2IrKGSEMuK5BroJIMdK2bHVfLhAaolLmLjHl1NQo1v939Ks6dfOrjNZK3wk5zkVbt3jPTrR7DqL2vQ3L28822I7d6p28c0vlLbx7jnpVOWbETAV0PhAo0KkjJzXXTikjGTbZ0HhvTp7d/MlYZI+6K574/6a1z4DF/GMy2F0kuf9knB/nXdQMvHQAiovFGnpq3hjUtMfDC4t3UD/AGtpx+tEXZlPY8X+HmqveYmsrlYrmEjl+3HQ+xrpWaTT70axBbRTxySeZcQMchWPXjt1615H8PLxNN8ULBdxuzed5bLnghTg17dcaXbq6L53lTbgYmJ+Vx/cfsQa/Pc/pOhjG47M+0yqtCvhoxk9USWWoaTbSprNjaSxveMYjATjZjv9K4fx7pt5rl5HfJNGlwWLRyoeMD+Eit/xDavIi2VhDJbXccwd9uW8tT1P+7xUE+rWMcS6XqlmkVzM2x5YxmJR/eB9COteNed06erPYo+yoxfP1/Ip+GNUm0y4h3WcagyiNdyYwSOSCOmfxrs764jt4JriVSY4EMkgxz9KyNKa1s4pWeb7Ysm0RTY3AY6DPpWwyK8QhZQyOCXyc8V9rl3N7O0tz5TGwjGpeOsTg4Iz411ONbNGt9CtMySptwbmQ9QD7YFelaasMenLZQqsQACLGTjKgdB+Vcxe3baFc2lrp8Ns1kY2YwLwxOeoPT+tXLpotf0eFtP/ANInimSQxBijg9Dx1B5qcd/u811MqPvVY9jtrG6gnie1WNF+UIYn4NYmu2+mWztp9peJZS7NzRf8s5PYntUPhmxnkvLo/wBoNNzkRyAiaFgOnuKo/EDSprixWIEszvueRQMuB6j/AAr4t6JL8T3qKSqe7LQ5bXYrwqZIXOl3LjaNp3wyL6YrkreG5tZIFjhfTTkmSVBvhmB6/LWlHrmpaVdy2l/BvtYlG0EZUD0z2/GtptS07UNOENvdRWEiqoAkx37D1r7bLKHs6SjzafqeJmVVSm/dtI5vSre+t9ft7mST7PYmbg2gJEx7A+nvXo90C8ToY0dskBWHFclp2ux6fI9m6bYEbhxEQpb1xjg+9dDpurafqSt9muF4baVZu/pmvXjGPI0mePKb5lKSMS609ZGkjQxwB+GhY5jY/wBK6fQ9D1CG2kfSdQS3YDiJ/miye/0q2NMsbcR3DsiCRuVdPlb2qtFrOn6Zd3kMkNxCnbAOGHr6Yr56dWdOXJVZ9AsPGvH2lBanSeGX1KSGWPVYgtxCfLMgPEvuPapbyVtsrqAxVTgHjJ9Kr6ZqttNFHFHOrSSJvUZycetPkZflyCSenHFdtNrZO559SMoyvKNvIjsJ5biASTReVkfdB5BqWRgi4bn0xTSrFcx4UgcAf1pIHDg8fOOoNbESSeqQ+PcBubv2psz+WnABY8Bac7ALuJ4/rUaId5duWP6U0QRyQqzDz0DFuGx2pHS4tFZoZBJEoyUfqKssqsm1uazNWuA2IQ2dvU1UHzOxNRrluZV/e/akkLgwPg7Q/TNVBbuwYKDBtHyyoch6vOgkGHAYehFUZIXtoy1rIyEcBCcirrYGnWknsVQx1SjBpAmlW14okvUEsw+VZAOcUaZp19Y3JVL7dafwxt1FSQ3bwxqtzE6H+8vSr8MiONyESfTqK2WGjBJdjmlXlN8zJyBnuPQg1HNP5TxK0bPvOAy9B9aQSY7ZJ9KlRnG04UDPNKRrTknpJE2ccdhTi2elVIJZXeTzISmG4bPBFSlmD4C5X1FNNMidNxlyk4zUik+tQI4b7vzGpAeOoz6UyGrbkhNKretNU8dqkt4/MkC/nSYFyxUKrXDfdUYFVZpDI27Pfil1OXa0drGcKPvEVDuC1EYX1ZTlZWGyRg/XvWFr3hfRdZhMWpabbXAPdo+R+Ire+ppc5GKbghKTR5vp/gO58L6kl74d1CU22SX0u+Pn2so7dcEUuo2/hqefzda0G/8ADV51N9preZB9ccY/WvTJpYnsVi2/vFbr6Cs6a3Rs5U9Olc0qN2dCrNaM8w8K+JNR/tFodF8T6X4gEM5VYLnNvPtBwME5B4r07S/G2nWs32TWrW60i6nH7sTjdG+Ou1h1rIuPh/4X8QXBbUNKtnYLkyovlyA+zDBq1ofgi48Oali3vpdYsJIisdnqhMiw+uxj0J+teFmzhRg51NkehheSZ6Bpdxa3lirRyRzoehUg8VV1vR4Lq2dYi0BJ5aM4OfWuU1C30rT7C5ultNU0K5ijJX7OrSRs2OPu5z+NVvCnjWa/iSO11iw1eVVw0E48ifPoAcZr4KeBn7P907npQhJe9A0JrPUbNlFtdbvKB3Bu49TVFJ73UJbGYzQs1mpk8sHbuZj6+nFXp/FuiG8k07Vlm02YL+9EwygyOm4cfrWhp+k6TqFl9ptZYpEfJYwsHXb2HHSvbynDyqUnUqK09vUqeLnTaUkmitLqk0xgTUrcQsJckQHh1+v1rc0Zo9S0q4hETw2shKrhvmPrz2FWrG3ghhWGNF2ooAzg9KW6ZYoRawqIxg4AGMV6laSwlOVao9Ec88TGolGMbGZc+HYYdNgt7C6WFYn3LJKeWOeBmsSdtc0O3uGuL5MuflbO5RnoCPTrVTXpLmHUUivTd3GnAA+XGOEI9Mc1QjgtLuwuFtLy4u3LiSWFyQygdBk815NTNsPOkqlM9LDU6q0qWa9DZ8Ppp17FPbXkI+Vt5mjk5LdcewzUWq6fGsBmS8u50H3LfdkA/X0rJs77T4YZI1Se3lckthuBXTW+k3119nvY5hh4xlRxuHtXm4vMqzgowdjWdKnGtzy0MC0dLS8tpkjeyhMgEiZ3CX0qa+k+z+I7m9fTpzHPGAbi352EdWI710S2/l6na2M2nRyQcFCy9D3NTeKL1NJgilsfItiZCZcqCWHtmu3J8PUrw9tzbPY5sZi4XSUdzD0u4h1iJUhvm1F1mDzQ3EW1wgOR+HtXSaf4c0iw1n+1IIZfNVCqlnyuT1wKxovE7W80sv8AZC5RVDSIAGlPf61b0vxNZ3FuZbpktgz/ALpW+9g9M55zX1dJRve+p41Xn6bDtR0HSY/tep2trKtzDC8pWKTDSE5J5rH8OX3naZNfatazsJgPLgkG7aB0OfzrrNRitZYV+0XjWgk+RWDfe9sVkPYnT5I9uri8s1JT7OAC6k/0rSaXOrDjU/dtM5/KveXMiAKv8Ix0FRW0ZWN2Ztv95z6VS1q51i1mDaZpa3qvKfP/AHgG1R6c81kXXjTzLWSC58P3kEpJVcqTH+JFe5VqNLlTsefRhHeXc3ri6vLWN5I7UPAxxuDcgDuayvEfhixbSYrgebDcXb4D43Nlq1tEFjeWf2q0vHmt48II3XGWxyOe1dTabL2a1iMYEcZ8w4HQivMoKspScnaJ6GKdC0YwV2YlppU3hnQrawglmWSJCZHDZU+g5rLmm1KYhpp1bdnCumc123iDy2Vf3itFuBkAOM81jX0csM7XUv2dbaNcBzj5aOZwane4UuWS5GreZzji7aQ7YYAwXpkivln9pLVX1D4hvanbssoFiAU8A8k19bWV9HJYXereV51uiMyyYwAFHXB+lfCPjHUn1bxRqWov1nuGbGe2cCvcwNT2nQ83HQUErMyKKKK9E8wKKKKAL+gQi41i1jIyPMBP4V60knzhU7V5x4Dg8zVzMVyI1J/GvQbfgjPBzXrYKH7ts8zGyXOaqrvh6Vz+sx+Wx9K6K0fdHisfxCo8smtUrNnFTqPmscxNL8p5osbgNJt71Vue4z3osVKy5Ncj+M9SS903LdvmDVZeTIqlG3T0qbOVr0acdDzaktSdH5NOLVXGcU5S2K6Ec8mS55yelBPpxTN1MdwO9XsSkLkbqSQBgKgedVPr9KYbhyPlqozRagy7GAg61IG+lZzNKw+8RSKkndjW8ZsTp92aJkXuadFtbOSKzhCx9fzrT0/Ty8LM3p61o6sktiOSPcgLqp+8KGlXH3lqCaxkMxVR3pJdNkjj3NmqVV22GoQ7lWGQfa25FWXkGTjH51lx27faT/jVh7Ykfe/WphOXY1lGN1qTO3rj86rSsPeo5LZsfeP51XkhkH8RNEpvsOMF3HzYxVGZFYHNSOsoB+c1Vk80Zya5qk+6OmnG3UrTwd161B+8j9cVZkeTHaoi7McGM/hXmVox6HZBszqWjFArxjuFpDS000mOwUUUVkMbRRRVIgUU9WNMFKK2iJok3UbqaDS1qRYDRRRQMKBRRQAuBQRxS0VQriDpS0UUCCiiiqQBRRRSsAUYoFLmpdwCnjpTM0qmkyWh1I1LSN0qGgREy9xTalpr1m0WmNpwPFMpQaEMa9IDTm5plTJFJkqNUuarA4NSo2aykhkijmnCkDDFBaoAeDSE5poalzTsFxHFM6VJ1ph60IC5pl7LaygqxH416f4N8VIyLFM/4k15HVqyu3tnDKcYNNxuCdj6LiuUmQOj5BqysrKu3dkV5X4S8VhWWG4fIrvbK+inTfHICCPWsuSz1Nee6OitbgqOtaNtdccNzXNxSMFyDmrENwc88V0qzRzu6OojuNw612PgRg0Z9jXm1vdYHNdv8ObrdM6E0SVkVHVnosrHYMcUsM7Kyt6EUSLuhGPSo4+m2phZlS0Z89+O9Ni0n4h6jbMhVTILmAjjKt1/UV6NFPLqljbMqmQrCp2K3OO4P496xv2h9LZY9L8RxISYW+zXBH908r/Wqnw8v5p0hWFts8BJVlPzYI/l7V42eZdHFUlPqj08pxkqNTl6M7jwr4hYm/MltHDJaREHzziQqOmfVetZMR0rxVZ3Dws9tc794jC4EXHUDutUfEV5Y66zLNEv9oQqYmC/KJl+nf3Fc7Z3Ty6s8iefE6ov2ZVODkDlPYD0PpXzOBy72dX2j1R7uKxCnCy0bOj8G6dq2l6/cWN6jy2rpuSRRmM++O1bdzqTI0kcaqwAxkHtUXhDxMbp3tLqPFygw2BgN9R2NN8Q2vl3qTQ/I7jJHZq+pwihKR4WJlNR1FtI7PUF+xX0IcMp2MT8y59D2qzp2galb34is7kGA7WWbH72MLzg/wB7OMdutY8FwFmUsvlyjgE9DXc6FI5ELMxDbeopY/DKUXfqRh67TVjas7yzcC/kUQzkGM7vvCs3Vr21mea4WRHjQ+WjRnPPeriR2DZuJ4clidxJ4JrzbxVp/wDZt9cXdna3MOnrloZYGJ2Mf7y9/rXyuFyqcMQp1H7qPVnXjKm+XRmjrem2d9HJOU3R5G8Adf8AeFchqOi6fbalG1uiPFcgjynbhCD1U9qu6D4jkaFIdRf7QWYkXMIyjD0IHT8avymz1TThc2rLszz8uc/WvqnCnCEpxR5iqVazUJPQx9Ks9Nn1D+zprm6Fw6llMoAGc+vercXhPztVgimkEVxAwlSROIzx/EPWqn9lb7u1mvJXkt4XLBhxj8e2K6q30u/t9AlCXianDc/vHRuGQ4+Ug+3pXA8SpxvDc2lhZ0pe8R+KL/WNA0GFbqzh1S4eTIUnEe3PAB9cVzv/AAlFhqt42l3EM1hLJGrRw3zANkkZVT3rfinvJNBW2muIdQKA/uZRiUH2z6Vxlzb6NqeowaPfRyzShjIRdfLIpwQFRj7n9Ky+rxrxcqhvDFzw8kqZ3f2aS3voLqEfZiqKowuRtHYfU5pdL1m8t9QP9rJKFlU/KOin1rmdD0rxFatbaRb67J5DS5mt7wbmVQfuxuevHoa6HW5JrXVnWK1Eo2btsr87e5rzY4SrGXNSloeq8xozg41o3Z1dlqFpejNtcJKAMEip2Tqy8OOh9axPDb6TGxt9OXy2mQStkdT6CtzDL1r2KMpuK59/I8at7ONS9PYjVjKPnXDL29alTmo5FDD7xHfNQXF2LcbXz5nb0NbLV6Gctrkt5KsMTZbB7VhMOSzc5NOuJmmfc5NNYiuylDlOKpK7GMPc1C4zcLk8dT9amdgFPOKhgG9dzA5Y5+lbWM0yYAZ3c59xmo5bdCCYyYnPdanzyMUOuKLsTSZX8y6hk+dfOVRyw6/lVm2uYZMBXw3oajY7XDHIz3p0kUcv3lB9+hFGj3KZaLHHYe/tSqwzhmyazws8bfupd4/utT470K2JoWiPqRkfnUuPYXMXmUE9/qOKehdDywZcflVdG8wEqysnqp4p7pG8RRlYjGDg1DTsdNOa2kycSKWB6Z6e9aWmjh5TxjvWPFEqLHDGnyjpk81pyrNa2BCMMt2NZybS1K5IXfKU1ZpJpJn5DEgfSnrg/eqFJF4VsqR69Kdu4A71strHPJNbkhyCeKUHK+mKj3fNgUZ7dKBIcTnj9allh2WsUzNy54+lQMeMD0qe9kLbIz9xFqJX0KRkW2ub5bqzgAtSqtlpeGk7Db7Vq2HiST7XZJqVq9kkjCGMMNxkb1z6GqviK0sbjR4HfRvtxJw7qdpRc+tLpE1pprZvJGjVXVkikO4QAg8knoa+Nz+nKpSqRlqexhOWy0O4CAyMjjdzx3Fc14p8KeFtU51LTYDLziVPkcfQrXQ291aSFWjuIyGXcvOCfwqj5i7p2UhrphujV14C18ZgqNWtWjThLlv1OlzdNNnKaX4Wu9H097G1FtqdjIxcw6gu6QKewf8A+tXD+O4pvDMtrqFhoOu2C+dm6fTm3hF/HqPwFe16ZF+8eeSUNNIg3R5ztH07VcaMEEdOPu88191Ch7NJN3sZrFO92jyDQPH19cW4n0/WtP11AP8Aj1uFMF0vt3BNdRpnjqxuJgNXsb/R5AuCt1Fxk/7Qq94k8F+GdSb7ZeaVbi6iO9LiJQkiMOh3DnrVkQ61HaJH51trCgAFL2MEn23Yz+deVms6Mo/V6jtc3jKEnzJF22azvoi9pcwTBum1gaqvodn5szsBvmGJCg21wN1p91pd7dTXPhO7s0mlLi50m4LbR7rnP4YrU8NXviHUZXbQNSi1K3h/1kN+vlzh/QKcEivmlkkU37F3OlpqN1LQ0PE2h21nCLxQVyyoFC5545plvqlwqiO3vBcsF8v5flKkegqze+LpNJ8uLxFol5ZM7bQyxl1LH2600z+EtSljktZ7YXJbAAby3U9/lOCaUcLOjaLi7hztx98vf8JBagRC/kS3cYRdxyX45NZuoakl5czQzLbz28H3ARnitme00m6gKz28bLt2hyOQPUH9a5p9B02yF1qazXKWzruUREn5h/Fx/nivo8N/wl0nFu/M7nH7tSRoadoFtexx36ma0fgKgfcPy7VastCMWoyXOotb3EK/vF+XBVh0H6msTQdSuIY4o7XVIbvcSSsnyvtxwTnvV+W+8Saro1zCljDDKh+bDD96vp7V3Ucyw80lb3uxM6M099DW1+Gw1TTbWZpj5SuZML98461z/iS0tLjRZpNL1I2l2kYBDrhgD1Oc1HDPc2kMW7TL+0niGYo926N3PAGemBUeoaldf2Az6ppKzyljHvK4aQ98e1dCrKVVJonkcYFDw5FqGm6Hd3F3K9zGFPkBWyXGOe3U1Q0u12xpfQ3d1bw8lUmQOob07V2nhqWK401LP7LJbCNcAOf4T1waoeJmvrHbDb6ck1nJwE4PlD19ya9mU/aJKJxKPs27mZoNxaTWhWC6jmndy02wbQWzyQO2K7Tw2w8shcbz1+lcZpOmxw3L6gsSxSSRBBGFxt55P1NdP4byLlzu6DGe1dXJak0c/O3O7Lvi61j+wKhjDiRsFAcMw9qzbjw+9ppO+3u/KCRmR4J/mp11qAvvEKRXVrcGK3ceWyrhc+pPpWX4kvIry8ltjfXcTM+0xBCsbY9682jCc6h3SquMNzgvirrl5onwX1rULi4QG5/0W0EQwAGOD+hr4vLc/wAzX0j+2RriW9joHhK1ZUREN1KicDnpkfrXzZX1WHhyxPFr1OeQUUUVuYBRRSgZIHrQB3Pw/txHp8tww5kbA+grpsjPWsnR9tnpUEAXBC5NW0n3EV9Fh4qMFE8Ku+ebkbmnn5etV9ajDQt0osJRto1F1aEjvWU/iOaF+ZHFTqPPPGBmh5VWQKOtO1BWWZutUDG3mjJ61xOXvHsbxN22OUFWAeOKqWx2xLTnnVFODk+9elGSjHU8+UHJ6Fov8uSRQsyjvWS87ySEDge1Swq2eSaiNfmdkW8Moq8i68/Py1A29zyTT1Tgmp41UCuiMWzFyjHYrpGM+lToij603vSqea6IQSM5SbJQo9qcvpiox1604NXXFGMmyRRuauisIgLccc46Vz9nGXkGM10lsxWMD2qajMKjY0W0fm7sCodWjX7OQo7VO0mGqC5kDKVPTFQn1Ijds46M7btg3SrLHcOBVa4eFb9/m+mKjkuGORGh+pq6dRWPScW7Esh+U1VlkX1ApjiZx8xK1A1ue5JolNvYuMEt2NnnRff6VTkmzkBatPCo/hpjRjHCiuefM9zoi4ooSM7HhQKaqyk53Yq1t+bBpjYFcUqV+pupmNRRRXz56YGkoNIalgLSGkopWE2FOApQKdWsYkXGUoWnUVqkFxNopaKKYgooooAKKUUlADqKbTqYgoopKYhaSkJptMqw4tRuptFA7D6WmUoPrTJaHUopuRRnmoYrEi9KWowacCaTRLQMKY9PJpjdaiSKiRHrQOlPxQFrMu4CmFTUoU0u2k0CZBTkpxTmhVxUMocDTqaBThWbC4vagHFA6GkpAO3UlJRTAUdTSNQKG7VSYCxTSQtwxWur8M+KJLWRI3YlPeuQPJpu5lPHFNq4Hvuja1b3sY2OB7ZrZWVWwa+f9H1q4sXG2Q4zXovh7xVFcosckmDjiptbYb1R38Vxhtu7NdT4J1QWOoF5OQRXnUF4HO4NxWxpN4ftce5uMiqk7xsKOkj6S0e5F1ZrIeNw4p0jeW9Yvgq+W40xMfwity4j80BlODWVORpNGN4z0uPX/C1/pUnJmiJjPo46GvAtDv7rStQhlt2ZGiYLPH6kcEV9Gtuif7uT2/rXgPxO006H47m2r/ot9meI9s/xD863a5lYxvZ3O01O9t7ieHVbZUWZ0wSB1PrjsawdRsZLvUl1O0n+z3uMZP8Aq5PqOxrP8Ny5voxyUbAZfaur1NYh5U8PyljtI9veuT2MIe5bc6nVnP3rnSeCNKQxi9vGD3e3CMBgg9x7in+I1xJEueQT+VQeD78qjI3JHb1p2vsXu0bB5FcVKn7OrY6K1T2kCh5aMNrqGU9u9dLpMk9nZxyIfOhC8qfvL/jXNKdoYdeOBXXaTH5lkob5m2fKB0FdGIl7plh4a3LVpdQ3lqCWKLzhCOQaju2xBISuVK7So5BoeAmCMuPLcZAdetQSyyW8TmYb48ffFcUIq501Jto42+8P2c14bq0Z7O5Axuj+4R3+Wrum6fZ2MT/ZYiqS4JGeB9KsoySMWRgy5/GlVlYHnJU13csb6nGnJq9xBDGGaRY9u4YKnkY+lW455YYBDb5iwMbh6fSoI8g9ce9OX5hyelQqFOLukOVepJWbM6+06KeUTODHN2nQ8/iKpWdrcLdFtUt49Vt0G0SqNsiH1rfOcHcvGMn3qK0jJ/eKxj3tk4NFSlGUbLQmE3Fq4+3s2k1SG90uYObUBGtpjnAPUitnU9JgvXaYSNFOV2LKo7emPSq1gY7ad5fKUF/vOo6/WraajG8gEfzAnBNeb9W5bo7fbcxyWq6HPEEjnhufLjcMtxbtg5HrV3SLvVNO82Eq13Fu8zLn5sHtXX8bfr1X2qIQQoX2oPn5PHWs1DoW5XK2jagNTsBcR28lvlypWTqCO9V9XVpCp5woq29sQ26FzGfTPBqlqlxJbwMbiMj/AGhzmt6UXczm7IzQ2zCbWbPf0p4bnjkDvUaSibBVu1ChVDYx7+9d9mjlbTQy5bCiPu5xU69B6AY+tVl/eXXqIxj8asdep6dsVbZCJFw3Yg0nfbmmoxzQSMk96kaQ5wSuOppUcFRzz0NNDYIwe1INoYnFJIq+hKOtLhSAGXcPeoxgetP/AIR1HtQShkVuFYvEWifP8PQ/hTlluY8+YglUHl16inHcsoLDAbinR/MwRRz0BpKfcucexa0eSC5n4f7vZuDUl5dNPckDiOPhT6mlu1gtdOYFR5rjAOOSayEhmjjUQzkgdVbnmoSUnzD1Whfd1A+b5ue3aq93LKriG1LM5wcsPkA9DTBcGL5ZoWUf3lGRVmCaN1HlyK47c4pyg2bU60YPVXJx93nAbH8PSk/HNICvfP40znllbn0NBkkmS7sEU1mL5Yj6knpUQk7Sce4qLUoHu7Ca1jmMLSptDjqPegUotGquqDT9MZVtpLgt8wC/dwfesjV1EkBWS3Wc3DrIzM3Owfw/hUHho+KPDWni3iddbt5JAsaOo3Kfcmo9Zt7rXPFWn+dcTaa0iCOaDy/kGOu0jueOfavmMyhOo5RfU9jCcsUmadz/AGWYEt42nsmnJYzE52ew9KLm+utGlC6fdrdgITJCfmkRTwpz7mp9I1PQTCdAvrgyPFM8Ie9TmQAnIU98dPwpuqwC31B5bOzivWuVEcZtiPMSMf3vXFfA0pTo1VFpqUX16npaT0KmgXSjV0lg1h4pZ0K3MMiHcrj09vSu3Gp2du/2O9voRcpHvkzwAK4Z5JI7+ctcRifaFAuINkgwOMMRj9aj1DSL26u4rPWrdZWmAnUwyYZyP7x79a+toSqUoae9qctSmmztLzUba+jaOylWfygrybemzGauRORbq+3aT91a5KO3h8NeH7y90+zvrl5ZQpgkBLYzyfcDt7VStfFFzNqUMcMiYlbd5ch2+Wvqc9K8TPaU3VjUiumpdGk3dXO6l35CgH5sfdPQ1l3WmWNyxaS3/eOfvp8h475FYtz4yvooZlOjySOkhUSR/MmM9ePauqtZ1mso7oDbGYwff369K8iLdJc1zRqUEYut6LqF3axwW+vXcEUR8xVkCyD+QNed+JNJuvtFrB4m06O6sruYwi50w7Lgd87fw9a7/wAUajdxQxSW9xHamQFisvBeMdcD8CPrVTRpZdRKa1qKRQs8flW1scZUD+IV7+VLEzl7Stt0vuHtHGGmxyd7oFtpljdS+FfHUtpJGhZbLUVIPA6HrUOm+MPFNrZRfarKx1OJEG5rZ8EH17/yrum0yO4uZZLuGObcAqJIAwwfrWKfCPhy7uWktIfs1xG+d9q5iII7nGM176tWtNRRzKpBaSM+Dxx4VvvKbWtJudOLcgzQFSPX5h/hXUaBq+gm1MOjXtvLbs287Jsk/XNOvTrE0ElvdR6bqybSii9thuAxgfOozXkWseENctZcr4btfK3H97YuMqCfvAH5siqVKjGalHcLcy3PcdTW31S1WFpZFVPmXb3P1rmX0O9jnje01htg5Mco3CuF1WKXwt4UutU0f4gXMstpD5htb+J9zHuArjn8K57wv8Utc1SaK3s7WDXb6TBFrbIY5j68HHSqjg5Sq+03M3zKOh70V/dIq4WRMMGxgZ/wrldR8TR3F8sZt2O1zGCp6t3OK4zW/ijNpTpa6xpOsaVNJxtntmIOOuDisvTvHmgzXP2hLqy+0fxRtmNuehOcDNejCMoNSscz5XeEtz083HRmxyOAe1aGmTiG0kmzjNcAni2wlQEFGJOB5cqtnnHQGtHUPFekwWkMH2iaPPOWiIB/Su2VRNKJyxg7tnWXmrva6XL5WDNsZgT7jiuH1LUridkkk1qJxAA8yhfxPNLceJNHntnMt5G6YwV5yR6V5z4816x0f4c6teQSRw3V43k2qqpDc9TXXToK94mUqvRniPxg8TN4s8f6nqwLGAyeVACeiLwP5VyFOY5PUk9802vSSsrHG3d3CiiimIKu6Jb/AGnU4Y8ZG7J+lUq6XwTbAyS3TdvlU1vhqftKiRlXnyU2zppQduBximqzKvNTttIqKRRtNfQch4nMS214yHFWWuPM5Y44rFknEPvTorzzK8+tP3rG8KfUj1TaXYqazAkjSA44qzfyDzKiiul+7gVyN+8dkV7pcLlYQO9VUV5HwScVZA3qKljRUr0OVzsc3OoXHw2yogNTIv0pu/5cUKT2FdNKmonLUqSluTbRsprZA4NG47dtMdsV0RMeom7knPFIJoxnkVDK3yt2+lZjy4kxzTc+U0hT5jeRsjrml3YqlZSZi4PNWfMVfvGuqnLS7MnCzNTSZB5ozW08yom4sAB+tcrZTSNN+7xitZIHkOZG/OsalRt6GU6S6jr7UgsbGJcmsu3nubiRtzEe1aGoQpHb8EZNZ9jxJ6VUKbauy4yjFe6jIaH/AImDAk1aVABUdwv/ABMGPapGbjitKEFY1nJsZIMCoH61K5qFzW0kESGQFshRU1tbjZlhT7aPKsx5qxn93uxXFVkU5dDHv1WMnHU1RPWrV/JulIqoa53qdsFoZFFFITmvmmz1xKDQKDWd9Q6CUo60lOUVUUSPHSiig1tEgKKTPelqwCiiigAooooAM80Ud6KYBTqbTqEJhTSaGptMaQUUUUDCiiigAooooAKUcGkoouA8UoNMHWn0WJaCjNFKKQhAKUUgpwGaloTBaccYoAo71nIcRpoK5NLRWMjUaaKew4plZgFFFJmgdhaKM0UhWCg9KKD0pgNNMZe9PNJVIbIqsW11JA25GIPtUTL6UyqEdjonimSMCOYlhx17V2eka9G8iOrjqOM144CR0q3aX81uw2sR+NJoaZ9v/DHUkbT4wp3bh616DA7N6Cvnf9mzxANUsXt5HHmxHA55r6BtpdwFYWszVu+xPdRMyZB6d688+M+gtqnhM30C7rnTj5yepXuK9HDBk9qpX0SeWY5FDI4KsD3U8GtoSMZRPnHQL/Bil5HINd7qm2402O6hcblIPt+NcD4i0yXwz4tvNLYHyWcy25PQofSuj8O6nGttJa3DZRxgfWpqwbs0OnKyaOk8OXZGoQ7l8oTDAz0NaF5cNLdvvJBU4C+1c9o99FHH5FwgZA3ynuvvWldSSQ3Jdm8yOUblbuM1k4+9c1v7lkXFba27oc9K6fwpck7o2BwvQ1yEMisRtwQe/vXReF3IaXPJ6isMQrwZdJ+8jq5PmswcYwx5rH1a4WK2aNW5bitmwJe1w2Op4rG1OzSdvmkKhOp7V59GSUjqqq8TnxHhi0ZKOOcg8UJJ5Rbzl2bjncBwTVu6ihjcJDJuB7042su0Eqdh9e9epzx0bOJKS0QyNgwDZyvtVbW73+z9JubtYZpjFGSqQrlye2B3qR7VoyJIiYucEdqfbzOs+yVWVhzxxmhtPYS0epzXhDxJcalaRWd5AXv0gaW6AG3yAWOxW/2iBXWWw226KOuOeMnNNvrKGON7qGGNTcEea6jDcdMkdfxqDXorw+H79bATfbxF/ooi4ctnjrxis+ZKF2Xy3loaAZlBUAg/zp5gCrDJjBY7tw6msHwi3iKe6m03VbWJXsraNpZg3JlYZx7nGOldEEmeMTbflXjHpWHOpbFuDiXI7qQTeVtMgx171bEqyHghSP4T1qgkghtw5ysjdgKtxKskSttwT1PeuaojeDJjVW/VGgYOcj+7Um2RPuHcPeo7giRdrfIxGMms4PUuW1jmri2jZiVBiYfxL2qLfcwo3nYlUD744rQvo/JmEYY9PzqjfbjsjQYLHn6V6lOV0cE1YLVlkgOHKu469CKmg8yNRFcMGkxyw71HLDGyhWzkDAxUZjnT7svmR/3G6/nRKN3dM0hU93kaLZU7sDI+tKB1yaqx3ahdkwaMZxk1YHTK8++eKQpRsKSSTijd60m7tmmg5NNEkyFm2rjJPpWzY2axKJJFBY1l2E0cEm5xuPatWDUIJCBuP41hWcuhrTUepHqtv5ibkBJxz7UmlW7M3mSL0HHvVoXUTy+UvJx26VHqF19ks2fo38A96wU5fCbNLcz9Vk87USoOUiA/OolfEh/2hzUEbMVy3LN8xPuacSPxrqs1FIwUtX5lkNkYxkenpUUttblt7N5Y6lhwB9aSJmxg8e/rS3Ecd1bS286kxSLsdc4zRzWRPKr2FTz0UNFJHOp6ZbqPY0ou4/lWdGibPOelcbY2N7od69rHqojQv8iycxopPABNaWoazqlraFrmx+6wO9U3707kAfhUKvH7RbpNPQ6YbZF/hYe1N5U8Z2+nesXQta8Nancqy6l9l2/M6yEoRj2Na19Lcb2ngWOW36BwcHFXeMnowUnH4i9p1y0cgw3D8EeldGrQzNFJIFaWM/JxyP8A61ef22rWUrMyTBNrFG3N0auj064S6tjGs2/5SAyHsR1zXNiKPMjanJLYyfGGj3dxdDU4LizuYUJfDrjy8dcEVheG7WbVNcfVNNutRjaDCxonEeT1z61qw+FrxIrhNN1qUW82QsE/K57n8TUUd1J4f1y1tteLW0F4nkxTW5Pyt9F4r4/NqNSl+8pw1772PZw1RS0bO21fU9MtLa2i1qBDE+2NpGG5t49fapdT06w1eaHUIbuITwR7YWZvljHuPp/SsLW9I0xNGuZ01K7eSOIruJLsx7HHrXLKmrQ6b9ilsDcLOSC0RMcvI564GOBXn4HN7pqu1c1eHVk4s7q6udWtFgt9Pe3lhdhulkkztj/ifHck5xWfHbpqk6z6to8UE1yWXbEcM0Q/iPp9PenQafp8GhW32+C4ikiiBVxNlgcdODyR6VXtb6zMtvCuvzWkwhB8m4U7iCfvHvXpKpSxC0aaMleOg248G2P2SO807UtR0oSkDywwbjPOc+tb91JeeXFZwqV+Vcburgdz6Val1jSoYnF5cQhYF8wliMuoHJ+pxxWDoXieFrm9uLq3lWSTD+aOVWPt06VlWymhXqqpPp0/zI56nKY2q6Xe3Wrtda5KZBNceRAqrzHGo7D0J5J96t6haaPLdwy3DTSxRRiKBo3wsIHU/U1buPEOl6oiGGRHv33xQxE/MvUE47ZrndX0k2EcUKW9/H8+5pEbKkn2p5h7zUIuzfbsaUXZe90OjsLDR5NY+3Lrl1cxSp5cMQOEi4xz71g3ms2H9sNpumapPaXds/7+OWPCyDsA1a1lFaaTY2qLdmQtIZZSw5cntis3Uby1jubm6uYbRrOH51jePLc9Se+K2wOBr+y54ybXbY5ataEamqEOu65FeQmaxhui5KRiGXCkHoT6nFaEGtS3ckkJ09ofL4Ylup9q5LTbefUtXuW094ls4wXTZLtOCOgH0rW0fVf7Lmube607UZF+V8qC6gDuDXTGrGLvN6FyXNH3dzsxaWf2N2ubSKcAD76A8/iK5vWPDfhvdDq0WlRWGoBiI7i2+SRffI4/St2TxHppsSizxxyqFkeOQ/MA2MZ9+elMn1Gyk06ZY28+U9OPlBPp2rgx2PlhakORXuwipOLueafEDwLN4strWyvfEmqslsTJCGZTtJ98ZNYHg7wDN4fsptPvtB0XxDC7syz3itHOOOBuBxj8K9L0m1mkmMk0IYrnDgkc+la8kcNxEJo2QIiFnBbO0j1r3YY2N3SjNNo5lFy95o+drD4fa7Brg/tvTIZtEDs5XTZyJ4wSSoBI5xxVHxbo97H4gUaHoviE6NtVWmuSN8RzywXuK+hYr/RJIkkl1CAh8kKSCavnTY54N9uBscfLxjAropV3KXQc1pqfNeqaFPD4jsLPS59dvtLuMLNfNbBDDzgkJk7sfUV5t8amay8WzaHDcXE1pZn92ZhhmJH3iO1fY3iiew8MeHb7xFeBRHYQM8S5wGfGFH1JxXwXr2o3Gr6xd6ndMWmupWkYn3Ne1g+aTv0R5uItFW6lGiiivQOQKKKKAFAyQB1ru9Et/sunRR4wT8zfjXI6Jb/adQjU/dByfpXb9OPwr1sup2vNnn42e0SVTSOeDk0iniobhq9SUrRPOUbsYY0c8+tWUtI1XIxmsm5lkB+XNTWk07D5s149WS5jtjB8u5W1ePaxxWZDu80fWtTUd2DnmspM+bXP9o6o/AdBCfkX2FSBuarWzZiH0qbIr2qfwnmVE7kopwPNRg0ua0TMSZWy4zSTYzxUecDNI8mOScVcWJIa446jmq09uijdTpJ8kACkOXPNJvmNopxGxSHbtQYq1aws7ZbJpkcagDA5rZsYgIfmA6V0RjZamVSdtiTS4FViavM4U9hVONvJTdnFFxL5sXmLnNUoo5JXYaq/yZ7e1ZkEu2Sp5ZfMtsN1rPY7faumHwlwjoNlfddsacfu1VhYtOxqYnipo7G8kNY81DIfmp7NzTY13ygU5vQa0NGyVfIyetJdFViI74qR2EEA+lUbmQyQ7sV589yYq8jFuGzI1Qk+9TuhyTVOUjdWbZ6cFdGa1Aoor5eTPUSCkNLTaSBhT06UynrWsEQx1IelLRWyJG44p1FFMAooooAKKKKACiiigAobrRSNTQBSUUVQwoooosAUUUUgCiiigAooooAKctNpaYD6BSA5paRAUopKBSYMfnpTxUVPVqzaEhdtIetOLcUw1hJGqHbhmhuaZ3qQdKxKRERTSKmYZpNppoCLmkqQrTCKYBmlzxSdqO1ACUtIaKYgpj/ep9NccZpgMooopgejfALX/wCx/GsMUjYiuPlPPevs3TLjzIUbrmvz10u6ksdQguo2KtG4bIr7a+GeuprHhq0vFcHMa5571Ey4s9Ehk+XrUrbZRtYZ9PasuC6TPLAVdguEkOFbJrLqM4D43+F21Lw+mrWalr3TctwOWj7ivI9JvvMiV05Q9h1r6gYrKrI6hkIwwI4I9K+bfH2gyeEfF01soY6ddEzWbdgp6r+H9K6IST0MpRsalpcq8ituwGGMGuhtLt2jVThlB6GuKsp1ZVOc49K3bBiQu2QqTzxRKKEmdHbwyPIEtyNzdFPQ102iq9pcLHcZWQrj2FY/hZWCmeVFc9Biumg8m5xG3zDP4j6V5uIq68p3UIW1ZfikdZHQMeDVbVPNkjRI2xuPz59Krj7VBqM6D97FwVz1x6Va3rNCyBsNjkelcS3TR0TVtDNtbMSz7UbKL/F2zWjAWBMEq57YPQiizijhOEyu7nB71ZZkb5iuCO9XOo2zKMCIRIj7JFLRnhWPb60q2GDhiCV5VqtKqsm08g9KYWKQsu77gyD61HtJLYpwRDdWqsYljO0seVP3TT49qgKwMcqHO8c1Um1KNbmFSMnyyx9qqx3kglL7vmY85raMZtGcpRT0OgjmhVA+xA5bkD+I/wBadcxQtbyW8jlEcYJXg4rmnZ2m86OQq45GOlOkvbgFRc5Yr/GKbwzezF7buT+EIL1ra4ku0aGM3DC2ikOXWMYHzH3IJ/Gt1nQfMWUKMck4FYk3iDTNJ0aa9v7hY7eLl3PIGayfEWnXPiaG2hsNU8qBHM0kXP7/AIO0HuoziuapSlG5vCak0zsieAQRg9CKZIq7Rv5Fc34K03VNH09v7WujLqFxIf3KPmOFB0A+veuiup4bS2e5uZFjhjXMjn7oHv7Vgua12aO17IyLzTm8x3jc5J4Vu9YvmsLt/OQgR/LkdM11Ut1b/YBewSpLEU3RspyremKxZLV4rZd68v8APIfc9q7sPV01OSrT10IQylSwpvb/ABphiCqdmUOc8elNk8xQCybh6jrXSmZD2wzFWCv7GoHhkiLSQSMuf4TyKkjkjZfkbB9DSlhj39KY1JkK3Ui8zRkgdWWp4JUmUmN8imD1BwaR4Y2OSCjeqnFDa6j5b7FgHacGn7s7RVPF1Cvyuso7DGD+dSWsyS3CwvujZu7dKLaXJT6G7oyfK8n8XQe1VNduBJepaKcrH8zk+vardxLHYWJdDnaPl/2jWPBucGV2+d+TmuanFyk5M2nK0eUlfPUcf1pRndzTM9M9KRj2zzWxkShznkcDpSS4mTY5IVuuKYoOOT1pcleM/SpaT0Y1Jp3M+4tInYW8syPC7BQsy5P4Gpb6zbTNKniSaYzzFBlW3qFHYccVdO3btYA56+1V3g+RoYZDGXOXxz+FeVVwNVS/dvQ9ijjKM4pVlr/XYiXRdH1YRy3FnA8nysW+78w9xW1qsq2ekpbxbNyDJHYHsKqRKqKqqAABgf40jBZF/eAMO/FeioSUFfc86U4c+nwnE6taWtwZWvIZ4iARHPEflAI547nOapabB4gt57RNJ1uG7tYzyo+VlA9fUV117ZlNxihIUjJKNyR9KpJou8rdRRorFcZAw+PSvPWJqwk4yiejLCUZU1KM0jd8LeJNUvRML3TfKjibaJCceb7gelS63qVvqN5aWzW8TtETLsl/gI4yT+NRSeZFYhY1PmqmxQp4HasstMsU1u8QBnIy/dx3yex4qce0o25d9x5dQU223/Xc6fQ5FVZLyVGtzCSFDOGDDqxA798Vjr4wmvEmhuCsd1FOzpcFcbIemMetZ89wHiSW2ZYZIv3cbEcI3c571SutLgur5pGkIiIEkjqcPMx/u+gr5zE5XhqvwaM9SnRnT1epszR2t5oyR+SbpDIJYXWYrIWzndU2n2V5ds13JJC7YGPOIDoM/dJ71lW0P9n60kNzJPPbrHunLLkxqenzewxUusQ2g1KystGkjuJ7zcWknB8kJjtn+KufD5dWoVLx95Gdea5dVa52Gr6Rb6ldxRNEohWL53QZJz1Gax/Emm2ukXFv9jmvLbzYysjjDRLjoW4/CsrQ9TuLLxEljb3bJaWsR82QtuilIX5mPpg5/Ktew8USaza3dubMjJJilVNy4HcjsfSvaVaE3yNWZwe9DW90ZmiyS2esQS6lcWkSxHzBLFFiSXjJVsngCu3vbmO9sWnhdJI5SMYbPHtXAahZ6ndLLiLSNVMiGOQeaPMVT/AQOhI6/Wl0zT7yO7RBY3kEeF+VGJjTH8I/2R/WueEaMqjqRd3tYuSlJanT6mIFt3TYzzIwB/2Qelcdd2Ny+uXn2S5l+3rD8sMyDypD2XP512GlS3c9+10dVs5tOEmJTgFt44CVznjjRZHmc22qTweaxaQS8jHcAjtXr06nPFUYnG4KD5pMsadZK2gLJfm2i1YxsVjtHyMgd/ap/Dd54kW28v7ZBIIxieFoeETn7pzzXnugXarqEcMt95VgAUW43lCOxY+xr0vwxqdnd2d1JBdBxMSsIVixUD+I1xVcpp1IWktEa/WWnpuZ9vo+tXWoNJf6baT2cpOJ0YqyjHDEevTiunsbW3ttMh0u6AFqihkcDnGe5/GnrqcFmFS7mSLCBV/vSMOBx6GrniravhWbeXhaXaP3S5fOe3tXm5ngKVWhy3s47M2pTk5K5Jqk1rZWMaR6bNdxsRkRdvQmuS1Sxh0nTrzXoIblAikywy8hlPtWrpxvLLzNt9c7HwSCnJOMcVe1i3eazSe81RoIGUrLG6bvMXvmvj8GpwqRcXr1f+Z3zjaPKcLpVrYXGnW2rIuni0fJhO0/KT2PPaun/t3S7PShJJeeahO3cowB7CszS9HMlm4tL6Cz0xXZoIPKBAj/ALxyKxvGl5pOj+Hpr641CCSys1MjMANpcfdQD161+j4FOVpW3PKqzTjq9jyP9q/4h2+oWNn4R0mZ/KyJrw+p/hU/oa+czWj4l1a61zXbvVbxy81zIXOewPQfgKza+wo0/ZwSPEqz55XCiiitTMKKKkgQySqg7mmld2C50fhS2EcDXDD5n4H0rcz+dUNPxFEI14CirZbpX0GHSjBRPHrXlNsmDcVVnfJp8kny8VCRuqqkm1YmEbDU8sn5qvwCPb8uKz2iZj8vFWbdGVRzXnVE0ze6K2r8A4rFhDGatHVnwxAbNZls2Zq5ua8kdjVom1FkItTK1RoMoPpSAla9eD9082a1LAbmkaQLnJqu84QZqhNcPI+F6U51lFCp0OYvm75K9qaWaQ89Kht4s4JFW1UKKqHNLVjnyx0QkMXPJqbGDgVGpIapFYYPrXVBWMJNskj4cV0FrGHgHaudjPzVt2LN5QOa1lsc1QkvLcmLauSKbbxiODDfrVkyKBtNZ+qTmNPlpQuzKN2VJ/mnKLwM1UukZGP0pY5j5oZqkv8AayBh1rrWxutGippSCSdlbnirN5B5XI6VV0aRFum3Gtq7RZIPl/CsYSsVVbUzE27mq3a25Vtx4qeK3VY9zDkU0ttalUmLmuRao2IaoQzAxbTU+qEmPrWOZGXvXO1odFKF4li9IVeB1rMdBkmrM0u+MDPSqxPNYM7KaaRmUUUV8weqIaSlNJTSJe4op69KaKeK6YKyIYUUGkzV2ELRSZozRYBaKSiiwWFooGMc0oxRYBKKXFFFhXDJ9KaetOJxTTTGhKKKKaGFFFFMAoooosFwoooosAUUUUrAFFFFFgFBxThTKVetAmh9JS0UiQBpabSipaAdSUUq+9YTQ4sQZqQUg608Vg0aAKWkppb0qkgFbtUTU8nPWmsaTBDAKXFFL2pFNDSKSg0hOKZNgyPWkYDrmmmkpgFFFFMAr3v9mnxIzJJok0mAh3ICa8EroPAGtPoPia0vVYhA4D49KUloNPU+57MrtBxya0bfapDDiuM0bWopbOC5Vw0ciA5zXQWWpWsrbVlBPpWXK7XHfU2xIy5OeK5r4laDH4n8My2wX/Tbb99bt/tDqv481sx3cOBliCKkS4iJBDfjiltsPc+Z7OSS3YJICOSrAnkEdRXY+FHhupHikY7gMgg9vWrPxj8NwaXqo8RW0AGn3bhbsL0hl7MPY9653T4JbG9jurTLITyAe1W5cysStHex6Do+oTaXP9i1BQ0LHMF0Pukeje9dXbNHMqvGwbnh1bJ/GvMv7aa4Xy5VWSPd8yd//r1f0q5utPbz9GnDbnHnREblI/oa8XF81J3l1PVw0PbL3Oh6DqN4trMk9wWWNsIWUZ596ssscmCFwcZDDg1g6dr1rqVod6/Z5I3+ZJuAa32V/LEhXC989faojJcqsKUZJ6kNxJJCqvJl1B+8vWrME6SM5DhlK7ifSonbKMAOoqtNArFfLYREgZI6H8KpJMh6F17rba7yNu44X3qjc37yBsdM4rK1DUJftRSddgThSvIpscgYblPFdVOgt2c86r2JvMaS8dj2TFTKV21ShfNzJ26VZVht5rotYyuWVbjgU8S8/dz/AFFVg/O1acrBu9SMyvFfh9NebT/MnZbW2uBPNar0uSvKhvasqX+3tH8RWWsLbtJeamklnOIj8kOOUcjoAMV1qcHsakDDaVYZBGCPUVFRKSsyovldzI8M+MFnbUb25ZZ9J090tW1F22mWY8MQPQHitnx/Y2mu6Vd6d9uuhLaJ501naMBJKuMhWzng1UbwToN5p8Nu0O2KKUzxWqORD5nUMyjg8+tZsemeIPC+harcx7L/AFK4SS61HUcjzZXx8qJ3wCeBXmVUrtXO2mzV8H6TffYIb7VHKyTxJHb2artW2hX7oI7t1JrotZMNvYS3M25IoVMjkDJKjqfyrhtN8YXWmeC7C+u4pNRvoIVkvxMfmRWY8k/3gP5V2N8dO8RWV7pLtO1uVCTujFVcHsrDt61K0SG1fU53SNW0vWwsunXcTrMC6qWw20e34VoTJFGBiQyN+gqLT/Bekabqhu7eNI4ooRDawomFhUfePuT6mnXDJ5jGMYQZxjviuylNyOepBRehWmQN/CM+q1AySLnY272NZ2leJbW/1W40trS4trqHkqcMCvZsjgVr7cgrxu9O/wCFdMZXMWiNZMYD5VvTtUqsG4bBHtQFG0lh09RmoWhCNlWZWJ6djT0YbbFhAwBGcj0rS0u1XJmkUbTwpPPFZ1lHNLKEZMoOrLWlqV5Db2hhRgpK9OhFY1JNe7E1ppN80jK1jM955du7RInXuM1GslzBzJEsgHVlplnHJHb7mYyMTnc3U1YDqW5OPY1tGVo2ZNSnaTcXcWK5ikOAQCezVMOBgdKgMccg+Zf8ahkjkijLxysFXqrc0nYhXui7nj5aAc/WqEF47RLI0JKH+Jf8KswzRSk7JFyOx60ktByi4uzJ8laVflP1qPenm+WW+bbu20/cCfSknfVFNOKs0SFv9mmu6pFuchR3PpTM55JwKjuPLdB5w+UHcfc091oKNrrm2HSN5sioDkkZJ9qnU/KPTtUVv90uQAX9Ow9Kfnk9ce9U0Ju70HZ6+opkhzjgH60E8Gm7uD8ualxT3BSaejIJbW3ZuYyMnJx0qhJprI2YZjwu1Qf4a0+ff86aOnNclTAUanQ7aOY16WzKFq91GUt5IS6SviUtyNoFdB59peWb27xJEfLIRgv3eO1ZpY4POKZ2z1pUcDCknYMTj512m0YMOmR6BoVw6yywTysVlQHeCpPCjPc9/rTDcazDd6dp9ncEPLKJ7t41wxGPlQCulhhSdkhdFbcwwCM81Y8J3FhLqc99O+2RGMUCvHgADqcmufF0YQhZbhQnKT12Mi/tLSzkn1PXNBlsozlpLm2kPAxwdvrUek3llc6JZw6Dq1zI83mOfPk+Y/7DV2epWkF3aiG31OFTduVJLht4HUKO3cE1naL4Xs7N917ZWZZCfKaNACSev1rzZUor4d+52x5nueeXF34gsX0/+zfDEU86yEyxeaQrDPU+/pXpMUdzq3ht5r6OK1uZVKtGvzeWPT6mqFx4cEj/AG6aa4t4hJsVkyWkGew9Kqi2uraCWK0vsKX3AyHBBHbHvXN9ZlR91RPVlgaFZK0rPqYXibwfqV8lrb3H2GG0XAKyfK8oX+FcfSu08D6DDpek+ctqkdw4IK56Dt+FZskjN9lfW9Hl1ra2I5oCD5D919c1aF3oFqtwk9rrVn5gBPmozY9uO1dCxbnFJKyPMqYRU6ju7+ZvWej3F9qNpd6tbwvHbAsoU9W7flVzXLqaedtLjhfaVDPcKOFA7D9Kx9CjSPTZdUtNQmmkYEx2zuUUegyazLmDWr2eOe2s72OcMGkC3QMLJ3xg8mvLx7rypONJas1pQSldmq1zDZx3N0DNM0QG8vwMDsKorcW2vW8muRT3H2ZBsdSf3efQCud8R6pqGpaxHDdaWkOlWkowpuSpnI7EZ5FEaa5f6deW9zaxW2lXVygijtyF2rznp24FeRhMBOnTTno2dEq1veSLV/pOqXGiQwJ5UNjhydzlTGvJU/yr54/aX8Qwwz2fgrS5kNpaKJrko2d8p9TXr3xf8YN4e8LXFypjS2iPkW8RfLztjAJ74FfHd7dTXl3LdTuXllcsxPcmv0vLMAqUVJu587i8RzNpK1yA9aKKK9o88KKKKACtfQrYsWnbtwKy4Y2klVF5JNdRaIsUSxrxtFduDpc0uZnPiKnLGxNH8tPabjFMc8cVXcnNek7xWhxRV9y5ExapjgDFV7U4Wns3NaxWlzKW9h6uVNSGclSNtMhAIOajd9rcdK4sQ7GlJXlYztUHzZIxVCGVUmFaGotvODxWUFHm1xPod621OggkV0UikuJQgzUEB2wio528zjtXop2j5nFypy1IGkaR9o6Vat7fuaS3hA5q0uNvBqqVJ35pBVqaWiSJhRgUuaZuHrQx4ruWiOWzbHA807dUIbmn1cGSyRWq7BeFE21nA04V0rXQzcbmkt6ZJVzVm7WORNzMM4rE3YOe9Kbh8YzxRya6Eez1HSkBzt7U2SbMWKjZuSaY5+U1tbQ1USrAxE7Yre0qYshV2z6VzsbfvSc1f0ybZNyeM1zpXRpWhdG5OTtO01QlnVScnmmXF5yRmsqaUsxOajlMadJvcfeXRkJFUW60+RuM5qEuuetZVHynfThZaCMajB+alLDd1pM85xXM2bpWM6iiivm2eghKVRTakXpWsFqQwAp1IabW6RO4p60lFFUMUUlFFABRQaKm4BTlptFUA/NBNMoosKwUUUUDCiiimhBRRRTAKKKKACiiiqAKKKKlggooopJjClHWkpR1oYD6KRelLSZAUDrRQOtSwFpaSisZAhc470u/FRt1o7VizQlLZpuaYKDTKsSUhGaWipYhmMUo6UH71KelIoYaY/WnnpUb0IGNoooqiQooooAKUHByKSigD374IeIm1XRzpdxITLb/AHRnkivWtJYW86sR1r5x/Z+/5GyT/rnX0UnRadNbomp0Z2sDRtGrDB4qVVU8jiszSP8Aj3WtReorGSsy4u5Beaba6hZXFjeL51tOhR0bpivC9UhvPB2tzaHqBZowpeymPSWLt+IHWvf4+teRftI/8y3/ANdJf60JXC7Rytje+c+4sA/YitzTr6SAjym8mTduyOhPvXGaV96P6f1ro4vuH/dqq1GFSPLJXRVKtOlLmi9TuNEmttQW4srtUj+0pgMOgb1rvdHaG10u2s/NebZH99zkn6nvXkumf8e8P1ruLb/kFRf9dRXj1cHTpX5T0Fi51XeR0IkAz6HNNQxlg7H7gPBpIv8AX/8AAKq3/wDq5P8AdrCOrCexkX00cl2+37ueOOtQ+UAd0bFD9eKjb74+tSivXirJI4JbjLeZkmlEqkDIG4c1eEi4GDkeoqjF/rJv97+gotOoptEo00fI4P404HnioV+9T061m0WidG//AF1NG3PWq3pTlqC0bVndQxJhsLkduua0Y5Q0IkwdoBOD+lc9B/rErf8A+XJvoK4K0UmdNN3RSu9F07UNIvLO5t08vUEK3G0YLZ7+xqaysI9Ns4bTT2McUK7UVuePf1NW0/1afSlbqKwvqa9DPvZriND5m4DHYZzWPNCFjCg7w2T1rppvufhXM3vUf71dVBmFRGXpOkWGkmb7Ba+XJcPvmYsWLH6nt7VJq98thplze+TJOYlyIolyzHsB7Vbm+8KkP+pf/dNb/ZMN2eZ6ZqHibV/Eto8d59ldhvuLZBujhQdAx9SK9FQGVvlDZboKyNB/12o/76/yFdFon/H+Px/kaXNyw5i93Y07dI7K1y+FO3JPeud1IrfXW2b5h94n29K1Lv8A48/+2hrIH/HxN9anC63kx1t+UkCOo/dnK9gfSh3+T94h47inp0FKf9W1dD1I2egyKTglGDD0PWpBIr8bju7is9f+PsfjVwf6ypKTuSlFPoG7YqJoY2P79Ap7MnFPT71Pl7ULQvd2ZWSBkuXkgl+Yj+PninG6dT+/hIx/c5oP3jUsX3xRBhUWzGwXMM5ysgJ6bO4pZHaR2QYbYM46bj/Ssi5/4/m+taekf8ekn+9Wrh7phGfvFmF3CASqFPUkHOKez5+6agHQ/U1MOv4VnE0qNPWwFiPerWm+VJ5kb9dvBqmO9WNI/wCPs1NR2RdOCbIZAEdlbKnPpULsoJ68e1aGvf8AHwv0qg/+sFKEroqUFcj8wNj5Wqe1tp7lx5cTBT3PFIf+PtK6G07fSoq1XFDhCLZHpmntv/1aiNeNx6sfas/VNK8QyXckts1pNFIcGEjAC108H/Hqn/Av5U/TP+Px/wDdrysRJy3PRpWhsji302GFjcS6Jd2jW6qqSxuf3jegXsM9T3rc0e3SXTLid7i4H2aPhZuiOepPqa7WP7yf7grmT/yBtS/33/pXmyjynX7S62KtrqGoR2FqYRDdxKRvYONxH92uZ12506a/hXWZYtIlupT5FvOD0HU5B4HSiL7q/wDXsf5Vh+K/vWn/AF6NXOpX1Z1UaKlK1zf8EanpNjrd3dNdvcI52b1O6NOwYf41o7L1b2cWVxcX6l9yMHUhVPfBHIriPC//ACCrn/r1rd0L/kIW/wD17f1pwlzp+RWKw8admjsodJ1Q2chvbtbqN4mAtzEEye2CDxXG6lpMOkrDHcQ6jZtk/JBclwq+uO1eg2H+oP8AuCuN1z/j/v8A/rkn8zV8t3uclPrc5+2h0me+aZE1J4+WlmuBhY1x/Wnabp817dS6k11t0W2RiS03D+hHpjmuk1X/AJF+6/65D/0GvOta/wCSR3n/AF7S/wAxXqQwdOXLc5JYqpZpHzz8ZvFi+IvEjW9kxOnWTGOA5zv55auCpWpK+thBQioo+fqTc5NsKKKKogKKKKANPSYdv79v+A1qB8VWtf8AjyhqY9K9nD+7BWOCtrIlMlNJzUYpR1rfcyRPG23vTzJnviq4oNVfQlxLUch2kbqrSSsp+93qe36VUu/v1x4g0o/ERXUm41FFGN240Tdqmi+4fpXPBXZ0S2JQ3AHanKuBmo0qb+Cu6JysWNuamH3TVZPvVYX7prpjsZTGb/mqcn5KrH79T/8ALIVonoRJDFPzVJu4qJfvfjTjWkBSRIWoJ4ptB+7XVEhilqaW70N0pBWggLU1mypoemN0NPoUitFzI1TIu08Gobf/AFpqw1Z0tjab1sJIxJqFjUj9ahbpUzCKIZ+VPOKok4P3qvT/AHPxrNf7xry8S9TtorQliPOc5qwfuZqrB3qz/Aazpu8Rz3P/2Q==">
            <a:extLst>
              <a:ext uri="{FF2B5EF4-FFF2-40B4-BE49-F238E27FC236}">
                <a16:creationId xmlns:a16="http://schemas.microsoft.com/office/drawing/2014/main" id="{612A5693-F5B4-40FA-98CA-F48B2E6B1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data:image/jpg;base64,%20/9j/4AAQSkZJRgABAQEAYABgAAD/2wBDAAUDBAQEAwUEBAQFBQUGBwwIBwcHBw8LCwkMEQ8SEhEPERETFhwXExQaFRERGCEYGh0dHx8fExciJCIeJBweHx7/2wBDAQUFBQcGBw4ICA4eFBEUHh4eHh4eHh4eHh4eHh4eHh4eHh4eHh4eHh4eHh4eHh4eHh4eHh4eHh4eHh4eHh4eHh7/wAARCAG5BN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Edhjiqsh5Jp244pjcis6cDUYKKWkNdFrCFFLTaVaENMeOlIaXNIetbdAY3vSdqXvmkNRKZjJDTS5oxSGoVSwDw3FGajzQDV+0YuUlzSg0wGnrWkJktDyabSjk08AVjWncIoYKXtSnrSVyG6EXripo1z0qNOpqdflpSZI2RSBVZutWZWzUBGT7VtRpuRNxmKQ1KFoK4rtWHshc+pFS0rU2p5bFqQtLxSA0UWLTFNIaU000rWBsXtSGig1LYhM0GikrMYUGjNNJpMlsOPrXefBzwjP4m8SwR+UWiVhk4461xVlbSXVzHBGu5nbAAr7c/Zg+H8ek6XDeXEOJXUNkj2rqwdNSlzS2Rx4qo1HlW7PZvh74dt9B0OGGONV2qO3tVjXrzKtEh4xg1sXEghtgBxgVyt+4Z2ZuldavUlzM5G1CPKjnZZpIbksynGa0bK9D9fzqhduskhHU9KrNFJHjyScHrWjIR0aXCM20c+9T7uPaue015fOx2rdRtyg1LAkDevFMM8e7bu5ps7YjOOuKwjcMLnnkZqW7FqLkzek+aMleax5lIcnafar1rOrcbuvar8Vukn3lFYymmjopRcWY1tbzzOCcgVPdwMiYU81vwW6qv3QKztSVVf6VjOryo1VLnZmWzSrwwJqa5hEq9Mj1qxDjI+X8KiufN3DC49q+exucOL5aep7GEy1S1kVE3WqfJkjtVdJLppSdrYrXslLOBKoNaU8dvHASAorwauIrVJ89z0pYaEfdSMOK3Mw+cVfstkB2nORS2i7nO0EfWrf2GVjuCjPrX1GEhS5IzcVc8etCSbimK1xGwwRWbd3UUbkcfnWhLYybPeuf1SxmDH92frXoKrEw9gy/FdRPjcR+dWoreKcgr0rnLW1nQ7ieBWtpV/IrbCvTvSqYiEItydkR7CXNojVgtVjkzuIqzPH5iYzmoy7Sx/KOfWqrzSxSbeaww1ajyuUHoOrCbaTK16Da/NzipbO8jeLLdPepZ186E7ypz2rPazk+6mMe1ePmtOOItOluj1cCnFctTYgvfmufMiGRUck7GPaV5rctbBRHkjnFY+rWzRybVzj2rixVDEUsI5zZ0Qq0ZVeSmZksasS2459KqqGDkSL9MGteOFmQLtH1ps1jjB6V8zleOq+05VG56lSceXllIgt5R9zzNoPYipFt42mymCw9Kz7xfIf53zjpVzQZ99wGIAFfT08Xh6tT2VSNmeRXrypfBK5el0nzNrbRWxYW0McOwqOlUr3VrdSBvVT6ZqD+24Y/l35Zug7mvosPSw9KNoWPIr1qlR3ZW8Q2aZZomCk1yj2dzJdqrZ2g8t2IrT1/wATaVaMGu7nlm2hEG5s/SuU1TxJq2oE2/hi3VXClnuphuRR6DHWvHxeCwVCq8ROVmd+FWIrx5Ix0O4ihisbXzrlo4R3MjADPtWZe+ItLiu0tdwmmc4QRjIz7mudl0G/1bSlXUIrm7iRc3R3kFs/3R6UW+lKblYbJRKNgja0iG6VUx1DDofc15M8bGtUtSiz14RVKneTNfVPG5sbpNOguLO2uTg/vMsn0yB1rNi1TULtbr+1I5bgEkW0kY+XnsQO1Yl34Uu/DviJ1s7BprGYJLsmlE8ynvxjg11dguhur3mof2vpF5I3/HlIOQ394DHT2rtqwxHs1UpWjbuY4epB3jOLbe1jH8L+B9ctrt9S1G7gWB8kxSP/AAep9ayI/A99Z+K317TY49aLZ8uBX+VUHuefwr0ay8SNMstrFpZvTGMedJ0I9xWQ032zUwpt5NJjC7nkjfapI6Ba82E3XbVXEfJIJYKpGbtT/E0rfWtNuLVfLjdplX9/AZABFjrkdf0rM0YaP4jkkk06W1ER3Iyu2xi3YruxxTNU0W4l1bTJ4bEC8YndcRA7ZUPaQjgk1q2HhvVLe/aKHS4YbSY7TC8QIQd9rjkVpRwWCoTUZpyv16GkIV4x54SS8jNdrnS/L0xPEVpNGXEcg6mPPbPp71fh0fXbe6+2WsUB08j94m/cp9eawtW8AqfEEtxJFLpSSqVR42LFiOhYHIx9MV1eg+HruHQp4Y9QW+uCBiBJCquB3YEnBruqZbg6i92CViKdapTnzS1uZg1G0tpi+mGC0nk+VikLbxz0VsY/Wul065kv7JZBoc5Z22t9tmBHH8RwT1qXTXaG1S21TR4LdSNrLj5lH9a2ZLOC8jtmsZggjH+rbgMPcUQo0ou7grryHNU38N0eb+KbO3k1A3Gn6fp5+yyq939nXlz2w3FXdb8P2niHSVu4Vniu0IEMc3yRt68iui8S6JPFBJcW9mLgyECS2gGz5fXNVTLBbafjz2klTGLTPIP1rWpJvYShTktUcLYaXDG84uxMCrLG0RY5jP8AeVh1Fa6eG9YubqSS3uGEtuu2OYy5LDtyP61u6bdaYt1JnQ7uCaUfO10f3e7sBVwwyrP9quJY7EMCFWI/rjoa9DD4lQilJnBVwau+RWRmxQ6zp8P+nKLvAGSDgj/GlttU0+4eRhcSRyKMeVINv860Zb28imHn263djgBXU4cn19K0ba30m7fbJ5RYjhZEAY+2a741oS2ZwulKPQ522/4R3VWMN1FF53cPHtYfj6U2fwLoEo3QxuhI7Hit06Pp6RSNcWCROW2g5JJ9MGov7P1C2nLWbRPH3SUk4HtWbrxbskV9XdtTxj4jfAWy8Qzy31ndXFlebcAxnKPj1HY14J4u+D/jDQopZ/kvYo87hGx3gD2Nfb41I25P22xuIAP4owWWm31tp+ox+RcLAWddy4+/j8KqOIh9oiWGlbQ/Nm4EqN5cqlWHZlwRUNfb/jb4KeFNdZ5GHlOP4kAVh9a8D8ffAvVtJleXw/eR6rEM/ugMSD8O9baPYycHE8dzSVc1PTNQ0ycwahZz2sg/hlQqaqYpEiUUVIq5XmhsTZHRTmXFNoHcXPGKSiigAoopRQAlPVuMdDTcGkoAnQ8irkPTNZysVNW7aUN8ucGs5xE9jRhx6VOQ2Nx6UWEQcCr13DiH0rglNXsENUYVyw31CWqS4XMh4oSEsa6U0kYt2YyFSSOKuCAkVYsrYZGRzVmWMIK551tbI55zKAhwKrXHBxV2Ztqms2diSTWtO7HTuyF+aZThSMa3RuhtNalJxTatGiQlXNNXMoNUjWhp/HataSvImp8Jup90ZbAxTBcYYhagjYsDnJqKJ1E20nqa0rfEKlJchPLIzPyajnhYpvNPkUeaNtS38gjtQvU4rVyvYyjo2c/dH95inwHHSomy8h+tWYI+9dWGi27lzaSHZY0qrTivNKBXoctznuOWm9TS+1SRL3NUldiHouxaIwWb2oPJxUsS7RW6V9DKTJUU1PEtMQdKmi6E1stEc71GOOcVLGvFRj5pDg1ZiX2ojK4Paw1k+WmxgrVjbntTWj5okxIxtWGZxV/R0URe1VNQjLTfdrT06EpAK82mn7ds6pySpkrkIuTTbaVZCQBRc8uFpYYdpyOK7m7nNbS5MOmfemSfpT/5Vh6/qD27+VH17mor1o0o80h0qbqSsi6DuvMZ4HSrD9axdCummlbecmtjeuCM5rGjiI1I8xtUg4uxxdGDR2oBr52Fj3UIRSYNO60VfLcGiOilNJmoasSLThTAacKakCAjg01qfTGPNRMmYhz2pDnFG4UjGsyBKUUlKOtMY5eKkXpTKelPmsTa5IgxT+KYh5pSwzisZNspaCN1pmeaUnNAXNBVx0fU1M3TimxpxQ+RSWrEMJOcUCmnk0telh4GU2PA70jdKTdxTWNdrkrEIa1MpT1ppNcktWaIWikzSrUFXEJo5oNLWci0JzRQaSsykKaaaWkNJibCjGaQVe0aze/1CG2RSxZwKSTbsS3oem/s9eDJNc8QRXMsWY1YckV97+E9Pj0/TIoY1ChVAryD9nzwfDo+hwSNFiRsHpXtxcRRbfSvW5VCmoI8ucuefMVdWnyNoPSueuW8xSKvahNuc1nE85rSKsjnlqzCvLeWOUyIfwq3pyPIvz9avtGr9RT4o0j6UmUhsduqNuAxVgMAMVHuOeKKQx8uWXHrVD7CzOfrWiFwm41VjvdtwQMECuWtI7cPGxPa2O3BYZrRXESA9qrxXUbMAzAVYu2j8ndkdK4a2IhRjebOuFGVR6Is21wjjaap6lCzNvXkVmCVklDK3Ge1aguN0YB6V8/is4p1ounSd2elRwUoNSkMsLaRiGYbcVeeOFU+ZQSKZb3Sqvam3Ae4XagwDXkU6c5OyWp3KTj1KM80KMSuM1SlvTLII1Umte10bcDv5z61cttHgibO0Zr1KOWTk05smeNilYqWCOyjK4rXhXgc4qaO3RU+UAVTnZon+6SK9tLlVkea5czuX1hUrgj8aimsonB3AGq0d5kgZq75pNsWqr6C1Oe1W1jX5EXn2qhDYbDuzWjMJnuS3WnTRShc4Ar4jOsxU5ulHY9Wg4xjqi7pluFiyeaZfWfmcrwaq2lxIfk3dKtCeRfv9K+pymjCGFjFa3PIrzbqXMa7jkjbaelWdO2fxU3U33tujOaoR3pjkAkHNddHDwpS0Q6lXnjudErfL/KsfWiwOccfSrKX8ZjwvBqOeZWQ+ZgijM6Tr4WcF1Rz0JOFRMxUvo0kCsMmrEkyyAYFPSztppQdoJq1cWarEBH1FfIZFltbC3nU2PSxVdVXoc5rNukyrzg0lvpxSDiTZ/tE4FP1ORLdHllkAC9hySfSuDk8TeIdYvrq10VrSOCEZ2ynOeeQfeiWHliMVJx0S3ZFOjJxTZ0F/BGsn2ma5Kwxty/vWbquoyMjWent5MwcFSSNrjPO4np+FFja65fIRqOo28UUURZYlQYPr+VSELdWC2NrZpOdwUXLDkufYdq48Xj5UFy0OnV/ofSZflVOEr1dTKvdahvLaXT9R+w2yqf3jwRs32jHbcBkVq+ANS0zUbVrOwils5YT+4SZNpcD+IN6e1Jo2kWtnqxsNTu4FVT+9GzAJPYE1FJLNZamFsxbT20DbViC5lkHquK46mP9rC6bkaV6EKMvdenlsdHqatebNKutRLT3zeQY0JVkU9SG6E1sweG7Pw3brDZyCBkQRfaGbmVR2cjnNcbpsd/fal9omSWez3cI0ZWeHHpXoWnQ2KwGHTm825YbmS8Ysw98ZrrwWYwjR5GrSOWvTTkppHM3+mvJCs1npxaeGUOJXz5f4HqfyrWaGHWtPjbVLldUuVOMBfLK+2D1rXtL67gJiZo5EU/NG67T7gCm6lbR30EN5bWRgmJwWHGaitjK9S6v7r6AnGEk2reaMJbCBithqNq0MIPytAwGF9CKsHStHsWiisbi7a32nbDjcm709f0p9k0l7rS6bfWc9vdRHcu4ErInqWFdnpdhZabCkbTI8mThnxwfQfSurB4GNSN0tCK9fklzJ6mYk40vTU+0w3MrvjEap90ev1rFGsXrTp9nuhcWxYoYWyshPoc11NzpUsl/532p/LPXLdPwp0ekwI3m3EaTyhsh/LwVHpxXvRpuKSXQ4XWTd5bnLLp+sXNil1ErOWLr5E/Krk91PBqp4S0XULyR5tRj+xSxNsZopDuYjuo7Cu1ure42LHZziNBkbSCTnr1rn7i/1q31W2jmjjjErGNpWHQDqauCS0ZMpOSui9HZalaQ+S5TVIgxP74YkAPoe9VPsFrqDiXF1YSocGMnkj2rfgMkoLRyAoP4upP+FPeJQo/jYnjd1H40Spq+pKqSRnfvrJTNLeO0KLltw+Yjtmq1xp2i6wjFxG53BsqcMDTpNTs/Kkt54XxvMbq3IHvn0qvLoen3M4nt7iWJGwdqNx+BFJvoi0urdh66HPDNIsN2JIjhhHOu7GKh1W2gup7az1WzRJj/AKpoXwjKOv0rQZrrTxBGLyKaNmwTcHDY9j3qbUtKtrwxSTKWljJaNgx79eKz5blc7T1Y3+ybSPT1t1jYwAZU7ufzqhe6dHZ24W0mhW4JzGJ1zzUGqs/h+18wXpLO3JJ3BQfRfWqmj2Gs3F0mq3MjW8Sgn7O67nlHq2fu0c3LsrDUb7vQY/iDVIZ3s9R0OUALlrmDBjJ7VpaZNM9uLi8j3w91A+ZD7ip9P1y21C6fT1tnhdc/u2XIx3NWNSuDY273jWHmwkYm8rl39OK1Vepo09DN06b0aIbvUrSMxRhHlMnKIBgVQ1cWEbpdTaesThDiVmCnHHSo3udLuoxD/aUMCuQ0aScSRE/w1n/EG00+/Fra3WqC2McTMJQ3Hbhqmri5t+6a0cLBW5ht9qE1vb/bLWKOWyO1BDIAWkfP54qva2Gm6wr3GpWc1pdu+xCByvspHSq3hDRp5LGKdb6OaW3kLQqWyrc8EetdIt9fx20huo4oymRllwQT3FbU8dyq0tGZ1cDd+7scprHw+tNUi8m8Sz1exbIeK6jBcewbrXh3jT9n7R7iaeXS/teiMjkFZR5sRHbkcj8q+h0bxIVEmm3FreJGSXhddkgJ7j1pdOvtSuLy8hurdVkCKxilj5I5yav+0YsyeXs+EPGPww8WeG2aWax+2Wf8NzanepHuByPxFcWd0blXUqw6gjBFfodrVnoF3bmdoWt5hygiO1WPqUPWvPPFnwl8K+JI/Me3jtr1l35A2BvcEV0U8bSlaLepy1cBUScktD42zxzTSMmvZPF3wQv9NeRrKaQDqEkGQR7EV5XrOkahpF0YL63aMg4Bxwa7PQ4HFpmaVIpKlC+tNZe46UXBMZUgKsDuyD2IqOimMecg4kB9qbS53H5mNKQ0Z5HUfnQAylUlTkUlFAG1o9+FIjcgY6VqXl4Hhx3rkgcHNaNrOZE2nnb+lc08Mm+ZAtCxjcwNTxr6VWBxz2qxanc9Yzukc1U0rRDgGkuiQKljYJHjvUUn7wVxJ+9c5OpmXDdaov3q/eLg1RmGK76T0OmCIelManNTa6EaIjIxRTm6UyrRoncQctWrZR4jrMiXMg+tbluoEYrpw6vIyrPSxagVRAxPpWLcTFJiQe9a8x22x+lc9McyHvSxHxCpR0Nmym81c96i1KQ/d9qrWE2wYovWLuPSindlpWZHbrlquKMCoLZe9WcV7WHjywOeo7sbS9BSkcYpuOcVvcgRBuap/wDZFNVcDNSxruqoImTHRr3NTRDk0mMCpIRkVutDCTHoDxT5eI+KVF4pHA5pVZe6TBXYWS5BJ61cVfQ1TtpN3y9K0I1KqKKb0FU3EUVFdNsIq2FweaqXy7sCnNkwV2QXAU7T71egBEYqncjYEB61owcxLx2rlj8ZrP4SrKp+0rzVrHpVW4+S4BY8VZi6Z7VvF6mclogPIrlNdjEmqBT0xXXFeDXJa64j1MsewrgzKX7o6sEvfZRhka1eUKSDU2m3ku9xI7HiktlRllmkGVqsjAyMwXAxXhxqSjZpnouKe5E3H50lEnWgUoPQ6EBpc8U2itlIT3A02nUYqXqA2lzQaQ1IMU0xutO7UhpMljaKU0lSSFKOtJRQBIKcKiBpwapaBIlFBpuTSmpsMDTk6imZp8Z5BoYMtR8Copic0u/ioXbPepgtSWITzTt1RinA16tN6GbQpOaaaCaaaqUrAkKaQ9KCRSGsirBTSaU0lTJ2GKDS02lzWTZaCikzRU3LuBoopKlkgOles/s/eFm1fxBHdSJujQgjivK7SJp7hIlHLHFfZH7OPhpNO0WK4kUB3HpXThIc079jnxM7Rse5eFrVLSzjjUYCgACtO9n2pjNVbQ+WnWq99LuyBXoP3pXPNvZWKtxJueot1RueaYXNVYzROTSLlj0pIwXxV+3hUAE1lKVjaEOYrLExHSpCmxctVwKBUNzFvQqKxdVs6I0UhiTRyJtBGRWTPAsc+5eMnkirUOnzrN947T1rVGmr5Y+lfP5lmaoK0dz18LhVLVmZa2ruA5HNNu/O+6Gq5cMbdCic/SsmSeVWLEcZ6V+fZhmVWrLqz3KMIU9C7DGRHuk5xSo+58flRZS+cuHyOOKkso1F5tyMV18Pcvt7tbkYuvpY0NOt2c5b5hW1DbqoHy0WkSoo2gCp6+9UIrWx5UpNgF2nHajvQTQtaXIJARio5IlenClFK4WKv2Nd2dtSugWAipaiu5AkRJFJ6IpMpKVRiT1qOQtMduOKrRTCe4xnA6VsW8aKoxzX5tVwc8Ti5t6RudkpqMTKuLf7KvmKPeqD6j5hKZAIrpbhFePD81z0ljAbvcPWvpcFXnhpqF9DjnHmuJbMLgFWU1V1OwRctg10FvZrGuaLqBWTPGK+qUk43ORo5CAMkoJYkDtVi5l3L5YUfUmrN0E3lVQZ9q5vxHrcemjbHF9ouWHyxhuM+5rkWOpzm6cTRUm9jUaaK0i86a4WBByWdsVympfEWzM9xa28mEVfkdhhif5Y964K+8QeINa1gWEggsy0mClypZZF7r7GuzWKCxv10ybQ4ryNYlWWZYuVzjH/AAGokqSk+ad/I19nPaxlaPp1vqKrqer6ne2zHcscZYKJyTxznH41s+HoLWTQpbq4sFsIrFykgi+eST0GR96m65p32wtZ6esbxDH7kLyT/sntip5ln0zQ7TSryYW7wvuESjDyZ9T0P5V4mb4pKi6dFadXsj28uwslNVJuzeyIbKYanOy214pscFp5HXayqP4D3qxaNp7XEEMFo8aq+75Mhtw6HPpVnTtP/s1GN9ah4pP3m5eGAPr2NZLXF3ptxcLfDztMmfdbXVnyYWzna456DPp0r5t42hiqsaVG0Yrut/meth+eipyqu9zePh/TtX8UrJ9ojkbZlyzbZYD6+9bcc9rp98lvHdQXIg/dojpyzere9Y2lzW18s0szW+pxiMLDd2ClZgfWQZ7GtGDQZLGLAmAnuSGlcJv8w+nqpr0J5ZV5uamrp9V0OOWLpNay+QzxbZ3lzPHqIYWVxxlhJjy17E9j9Kj8JQRXcDTX+pw/ayMrMWwWA747CtXQPCkHmSXGqXtzMjnK28soaOM+pPXHtmsG/wBHt18QXD2uoWiW0C/MVI9fukH/ADxTxOWewp+0qvUyjmCnH2dJHaactoGaK6uYrkOfvA7j+fpTYNP1GDxA91EGNuh2xxseMHuKwZ5GubJ57RPs86qAPJXIcep/+tV20vPE1vpYOVLfdKTDLc9xWUcJXUFPl0Zyzn7SVrlvU9SaHxSLOGF3YqGLZ4B9K2Ta6ZfGRYZNsmQzrjg8+lZumTNbsZ7+Fbhz1CJkqfrWlb2mnXilYLe4iZsZZiQUHbkV7mBw/s4amdabVl2GxQyWlxkSyW+7IEbneuPX2q5Ot/cbTZ3UKwjB343M59COwqO4m00qsNwT+7OxZFz1qnBEm5ZLfU0G1iVC9CPRq7XBpmKdy3qF1LZuGmijNtjmRT8xf0AouobW/iVHuHjb7y84INVLvWrK3BivZIpR6Kvc9hVQXejX6t9k1EpvUgRuOfbHepctbdC1Fha6fqFvfD7FdItuGJkwCN34d62IPO2JHPuZ1OWbbgEdqg0GTUzERewxxxrgRjq3Hcn361pSFlOBkk+n9ar3eiJbl1MTxBcWNu0K3Nn54lyGKHkAUll/ZKtLfWkIW4eL5k3YY46DFJ4gvDaSxt5KTRM22VCvOTwCD2HrVIabazzGGNLmyk8zIzlg/urVhLSRuleOpCuoWOsRPHqNuLM52Kkw+63tVW6tNespUFjKt4qDarCX7g/2vb2rfbSo/OQSSLciMfL5ijcD657msEW+paPftPDBJcQsCWdujem4VFSbbTaHTSWiG29jrDa3Lql5FDc3EUQWPOML9B1rc07VIrh2SS1mtiijczHADeg70tnq2muVaaRYZiAG/ugn37VoSxWt5bln8uaI9XHbHfcKqKvrFim+kkT20UJy8fls3G5l71KyYGTgVzPkxx6isWlX5M20ExF/4SOWz3x6VpQvq1hEy3SpeIpz5ynB2+4q232M3HsyLWvD+jaop+3WEcjjkMgw1cq3gq6szNaQ3balZyjJtLpsqg+td1Ff2U0QeG4jkyOBu5+mKfFC0aEyN+8flz2z6UKEWrlqrOPU84vvDV3Be2j2lu+mtbgbVtjmM+lbiNf6hbhNT0jcyH78RGd3qPauqTLSFtw29BTFUmRihwFOMVi6GujNvrTa1RxkWqro9+1xfRXJilGwu0eCuO5x1rW0zUtN1O8DQXPmFoQ21gV49sitHW7ZrmJCwHyZbcQCAMfxZrmlRWvMahZyWxSIBZYeA1RaUGy3KNReZY1u0cedJeaZHfIT+78sYcL6Gsn7Dp8sC/YrxIWTh7e64Ur3XP5VvaHcSSNJGt1ujz8nmKQf/wBVGs6PperW/wBm1CzEsZOS6EqQfquDWXJdXRcaltGefarGZ74QxyCC1I2vKDmOL04PUVynifwVY6tDLa39lbTKeAY+GYf3xXsWn+GdHsojZJC8yRr8glckEenPWud1nwFeTal9p0vVDDbkZEMvzLGfQHrj8a2pV6lGNnqTXo0a8tND5Y+InwL1LSYzfaDMLiAjIhc4f8M145d289pO9vcQvDKpwVcYINfe8uh6jDBPDfbklB3Kj/NG5/vKeoH41518R/hXpHiLTft1xGmn3KdZ4eV/Gu+jjtbSPKr5e/sHyPs3fWo2UqcGus8Y+D9U8L6gYb2PzLcnMVwnKuvYn0rAaNWGCtelGomro8qTcHaRRqaCYIrK8ayAjAz/AA+9NljMZ9R61HWiZSdyYwEMfnRgBng1EetSQKr4jOAWPDk9KbKjRyFWHI/WmMZT4XaNwynFNPWkoTsBrA+ZF50fKdGXuh/wqxasFGax7W4e3l3LyP4gehFaq7dgmhOYm/8AHT6VnWo88eaJz1E0XGuMjFTRP+7rPOMjNTJN8mBXnSp6GDiMvGyxqhM1W5wzc1Sl966KSNYqxBRTmNC1uWMNMqV6ibvVIuI+3/1orbhXKLWPZIWlHFb9vGfL+lejg43OfESsR3h2wEe1c9JgyGtzU2+UrWRFHuk5rnr/AB2N6b90ktVPXFK+WkqxJiOMAVFCpd91a0Kd5Imbsrk0C4FS09V4AxQUr24qyORyuM5yaEFOK8inqvNCBsFXcasIvFJFHxUyL6iuiEephOQ0KamiXFOVOKkRTirZje4BaiRQzsT0FWXXahNQRxlUZj3rlrN6I3o9xtqAZeK1UXiqGnx9WPJrShBIraDsjKq7sNuM1RuFJcHtWkU61CbYsdzc1M5XCDsVbuP93HVm2b5QvfHFNvRgIvoaeikMrVzJ++zV6oSaFWb5qmSPAHpTtoan44rW5iRFeK5DXomk1XYvU12brxXK32G11V964Me7wSOzB6SZV1C2NrZJF6n5qoiPEpVecrW54mjYwxsoJwazdMtZZJ9zqQvvXl1qbU7JHdTmnC7Mt+v40DpTpFporOmzpQGkpTTTWonuGaWm0tIANJS0UMBD0pKU0lSSxtFKaSixIUU4UUrDsNpRS0UNAiQUrU1aU5rPqNoSnL0ptOHShiHE8UxutOqNzxRHcQmacGqMUtdcJEtEmaaetIKDWlwsIaXNJSZrNzsxi0UlGalu4AaWm06oZSCiiikMKKKTqcVLQXOu+FujvqniOBQhZQRnivunwPYrp+kQRBQoC9K+bP2bPDu6Vbt4znOQTX1RaKI4AvoOK9ijD2dNLqzy68+afoaAmwMZqvM+4nmoXk54prPwa1scr1BzzTVXcarSXIBIoheQNleaynPlRtTouZsWyBcZqeaYRxk1WtX3Jz1p9yYxHhmFcjnzHZGHLoUX1TDnDc+lXrG/Wbh+D3rKksFnfKfmKnWykihJRuleVmmKlh6Epx3OzDwi5rmOkt5ISetJcXKsCkRya5Vbm7UFFyTWtoMM5k3zdDX5tHHV8ZUcZxs2e9JQpx900LWzLndIM0t3pcUq/cArTHHAo7161LC04Rta5xSqOTuYS6b9mQlfSs+C3mivPO5xmujvW/gHWmGBTBn2rja5MQnT6G9Jcy94uafL5kIPtT7i4WIfNWdpcmyUxk8VLqYVkOetfc06vPTUkc/s17SxIl/Ex+8Pzq0lxGw4auae2O3crEGmwtcR5/eE+lT7aSOn6rGS0Z1DXUanAPNCXCseWArmYrmYSEyHgULqKfaApo9uS8Kzqt4z7VT1dv3G1e9Os5kkiDA5qvdyebOF7Zp16iVNs5HGzsZ1vbzRneOR6VbS6mUgYIFaUMKbBkVWvmjhUnANfM2t7yNYrndgkkd4evNZZhuWnyM4p9vfb5CrDA7Vda5j45AqWm9bm0sPJDoJZYwBJ+tS3k0P2Ys0irxyewpk8kTWpkbpjj3rHkt/7Rs5fLlMSspUP/cPqRXr4KrXnFxe3c4pUlzFFJI7+4kFrcLFFGf3jscMR3+g9657xFeaGdLltrONPs/mjfJjLk5+8nrzit7T7GFDJClq91vUJNJ0E2O7HsK4/wAWa1baJ4pSC20uPUYtNgHnwxqAIHbAGR1I5ryquKdSssNhlo3rI9Cly0bTkbmix6Db2z6gdRt5ZCoWS4bgA9hg/wAVYjWct3qgYXV7E7HIeHgugPRvaqmtW0P9jPayvbSx6n+9W0lTynVj3XGD9KyvBjXFjJeWNzrVy1oylYbWdcXKkdFVvSvehlkaaUFt17sweMvzSlu/wPQ9RmlsNNlu7W3S4mjUbULY3fU1gWWt2epalJFdW7i6XAkikXcir/st0puhX+qW13Fp0uWttw/0aaPMnPOM/wAXWtPVWt44kbTxaRQRMfMQjDhzxx39eveuXMcHLHvkUkqa6LqThsQ8P72vMynf3WoSWL3+nxb4LeXy0tJG/wBcfTNZsf8AbtvdLdaxbvpalCo8mEPgY6gDqa09M0OF3F/FqAMLgpsLE+Se7HBxurs7a31W832t1LBPEsYUzqACg7EZ715NZ0a9owguVFQdXlb5nqcP4a8TQraiz02Ga3jlD+fqUNtmTfnjcnUVu6P4mC3H2O+82XGEiukhOyU+57Z961NP8Mahp97HMZobiLP34wI3A/2gOG/KuhsrOFLCS3OyRm3MEMYXnHpXfRxNeiko25UYypRa31OZmv8AVEuFaYiCLG0wEZjfk4IbpVWVdJ1DUma5s5LaRyFmjaLKTL0yG7GqFprU2kWt7Y61DcII5CYobiPcpUnko1dP4Vk069s5/su9EhO5klO4KPUE16tDF0MUkp25uxjaVN+6W7TR4dOzb6cJdjJ8qFslfzot7w/vLS/jD+XgdNr/AFz0P51kajrlhcajFPYas1vcJlfLfjdj2NWbTxFFeusF5CkrSnaqgfKB3OeufxrzKuNoxryp3tb7j2qWFqSoqdrmtYWlncSsYLqSJywKZOCT9KuXeqXlhmGRY55zllEfQKO7UyeOzs7XhUhjUf6wnkfjWffTXDWckFrbCCJ4iBeMd5Un1HaupLaxytXeuwhWXULlEgmFpJP88h2ZDe2O1WhoCLcRv5HlMqH50k+Rj6sK5mIX0Ihuo9RlnuEIGTt2HAx1A4/GtG81bXDodxJC8InHIWYfIwzyNwxXXCKt5mc5PZbG9bTQGdbO4t4JrgDcCIuDj0pkmgaTNKkhiMMyMzRsDggnr9a5vwp4lS3uhZ6laN9pl+ZJd275fTPoK7KzvrbUULQkHB6Hhqq9tGZvm3RhwXMmnai9pcTN5Q+7k4BHrWxBeQTD93Ksi54A6/jS3djb3RAkjWUjorc/hXMX9jfaTLc3FrCTC/C+XzszWU6d7uJ0QlGdr6HUTKJIHiXALA43DIU+uK4fWvH1ro95/Zt5bu0qttaSPAB9wDWdd+LNaRjYCycTIpLGRSCwHPB9at6DpWi67bw3Ws2kj3XmZWKRCNh9QawjBz30NuWNNXlqWW8VaJrEEcEepmymEgKLLlOfTPrVuDWtTsbhYbqOO5iY8un+I61Nq/gjSr5mCRwlmO545BnA9sYIPvWPP4b1ezleHS5pIl2ZQMweLI7c8g/jUTou+jKhVpvRm8LnRdSfaFWORm2lwMZP1pBo97YRMtjN50ZPzI54YHrx0IrE/wCEX1nUNNV/tbaddMCSoXoR3xUuhWl3our2+majfS3JjXcrlyFkz3/CodOaXNIpcr0hIuS6Rcx6hF5dvGgJBeSM/d9sdhVtTrtjcpDGonz/AHuVP/Aq2hPD5Ejo6yKuQ+zrn0NZ9rrlncIsSTBZJH2rGTyD7+lNJdGZc0rbGZLoq6lcyXDWhsJIWzHIjZDyHqfzq7Ba6vAZjDfJIwAVIpM7SB9e9barsVV9PX1proHUsw5Uj5vSqaTI5mMtDK1qhmiEL90ByAfam3STNE/2c+W5HysfX1pw3cjdkD+9XOeN7rVLG2jvNOcxuJApV2Hlk++etRVn7OLluaUaftJqK0uWbLVDcXP9l6lGkUpGCWOFl9gT1zVeLSJtP1G5ksppJLVwCYGc4j6/KB6c0f2RNeGO9u7q3usAMM8LCf4ipGP1rQ0nVNPvJZvs+oW9xtIXcHHJ9Kyp1eZWloaTpuLvHW25lXtzdvFFavD5FxyIZCMBfT6j2quuv3FrFi/tfMk3bN0RAEjV1ksMcvysFIPZueK5SOa3CyW2taTHblZWI+YnKjo4olTYRkuxpXFwTbfa1tJlaAZdTwwHccdaig1K0u7g20EyibaHMEo2Pj8eDWhaLDJYoYZHeNl+WQtnIqve6RZ38aNdKGuE+VZk+V/zFOUZKOgoyi3ZlPxJfQadp6zXkBdWIRhjisSXQYZI3vtJkX9/HnyJfuOPStyPR5ljmt7q8N1ZMhAidct+dUdHs5tN82C1xNa43QPvyU/2W9K5dU7s6ItctkeYaroOheJri50q9sza3caEyQ4BVv8Adr56+LPwum8Lu1/o8/23T2J3IAQ0dfWGq2dtquti++yPazRDa7nKke+e4rP8Q6DJJZu8ht545RhUcdfoe9b0sbKm/Iyr5dTrLezPguU7h7e/aqx4Ne+/Fb4Ot9im1zw5BMkifNcWbrgfVf8ACvB5oZI5XjkRkdDtYEYwa+hoVo1Y80WfPVcPOhLlkRClHPH4DNDKRTa3MxWG04pKO1FABVvTrtrdyrAtE/Dr/WqlLVRk4u4mk1ZmzIm1htO5G5jb1Hp9ant4tw5rO0y6C4t5zmIn5T/dPrW3Z91bhh19/eufGU7R9pDb8jlneGgyWHbFmsm4+9W7e7Vi61huMyVy0LvUUHoV2U0BTip9tHl103K5yswpmwk9KnkT5gK2dL00TR5K5raEbl8/KirpEPIOOlbiRfIe1PtrMRHAWroi+UgLXu4alyQPMrVHKRzN3C7y7QO9JDYSB8lK347YeeNy962pLKP7MJAo6V51Sneod1Kf7tHE3trtIGKLW1IGcVp3UXmT4xxmrUNmFjHFethKCvc5q1ZpGT5Jz0pGhIGcVsG356UxoOMV3OCOdVDIEJ9Knht+K0EtST0q1Fa4XpRCnqKdUzlhx2pwhOa0jb0vkVraxg6hn+VhemakiT5enSrbQjFKsfGAKmQ+a5RueFx3NNYYt+nWpLpS0opZcBFWuLm5ps7IxtFD9MTMfNX1T+6tUrNivy4rSi+ZfStbmM1qNC80u3jml/ip1Q2JGdqA/eJ9al25Cj2puoD94lWET5F9cVgn7zNn8KGLgcd6Xr7VGykTg54qYCtCLDT05rHm01m1IXOePStYPl8ClccVlUgp7lwk4bFOeFZF2sAah8tY0wqgValYDoOapzyfPtFJxVzRXscdItQsOasN0qNutfNxke5FENJT3FMrZSExKKKXFPmEJRS0lLmAKSlpKq9yWIaBS0YoJCilpKB2Cl7UlFACrUlRp1qSs3uMQ0Cgd6DSEL2qOTtUg60yQU0JoYKWkFLWyEFFFFVdisIaSiioGFFFFTcAp1JS1LKQUU2imK4verej2pu9RhgAJ3MOlU67r4N6Q2peJomKZVCK0pR5ppCk7K59R/BfRRp+iwjZg7RXqEh2oMVg+FrZLe1jjUYwBWzcsduK9ib95I8l7MYr/NinvyKrx8H8alLZNNmMSu1vuenyb7aPIq3blVOabebZEPrXLVi5HdQqKC1Kmm6sPOKkj3qxqrvcR7oMGseaxVMup2HOTjvUtnJIvRsiuWouRHXSSqPQsabd3EThXypJxiuvtFE1sC3HHNcutxAsil1H41vWd8slvtjxmvkM2xbc+ToelRo23JY4LdJCeOKhkvljm2rkCq8/nZOc1TbzN+7r9a8bl6pHorDXV7nSQ6lHs681P9sTHFc1ZlXmGeDW2Y1WAt61bqSUbnPOk4NJjhKskuWq8rIyYrJEeR6U2SSREO0nNc2GV05PqdkKKaQt1Ittc7walkuXmTdjNY96JDGWfrVnSZw0Bh6mvosrr80XTe6M8VR5LSQtzdYXaeKjhmZuhyKS4sn8/cWPParcdmphAQgNXe4tsyjV5UFvCZshhkGo59D3Th0YiiBbq3mAXla37WQyIN4GauNNPcUsRJfCUo4ntLXAJp+nDed7HJqfVebVio5ArlrLV5Le48llPJxXnZpJwgrLQw+N3Ozdwi5rMupFmJXNK8zPb7g2cisktOkn3Tj1rxZVtrGtJWd2TSIqv8tOELOBjJqKGTLkngDqTTwl5BMZrplG5R5UKn7q/wB416ODoe195rQ63Vuvdepo29ttjHmsAF5Oew9a4/xbfXMt4LfTvtFpFwfNCkrdEHO32rqAzX8YVi6WY6luGnP+Fc74o1W8e4Wzt/KjsFXaxA+YHHf+6PeujHY6NGHJTOfC4WVeYt94m1CC1gtNM0MjVXhMgtZOnHAw3TJxS+FvJvNLfWbix+zag7bbx3Ub9w/h98dKk0vWFktWkmjMsZZY7eFvlbgcsjdSPxrndIkm0zUb6dLi5B+0bvs9z8yxLnqo9T75rysNilSqKcFqGIwslLlJ9UuLjU0uJJba2hhhUtGtwn79MfxZPY9hWXBpOpXmlQ6ituZo3QlY5U2SqP7ymuu1S60nxlZNa2VwsU8Z/eysg+T6nufaodG1A2Nrb2epXH2u0BZYr2M5ZeeFcdq6cBmP+1uVaWj+4ynhW6d4I5uErHaJBJNdyeV8whdyJR6nPUmtm3j8P+IJvLuoTayQ4aL5syOAP4q6I2emXqJqSorlG2pI42kn61majDbw6i3+iNb3DxkLdLHuUDPQDuc19FP2FKDl3OWlSqVZqBljR7BrW7e31O4tZIpMiOJtiSj/AGh3Nb+h694VXU41tdSlkvpY9skMalgxA5Fc+8amJlusvub55kU5Q9jinahpWiW7Qw6bNMLqX5xNBF8yA8Fhj618lFwXNUfupfiezXwPJy+zb1O4vdZgVBHa2svnPkxBgF598ms21u9bhYvNcJqCsfnwMCIf7PvXP2iWdtp39l2t5Lq0kbESXk8hLK57HHSrVpHcpduuktI5RQXDH92D6V4881qRqa7GtHBypwbklqdVbrcXsEst7Zxm2/5ZpLywHqa5zW7eSfVU/sm6hgt3jwy7MB29CRWtouvTXEz2uptHCFX5tw4Pt71W8XGNDGtnbidtu5Vtz0+oFemsXCvTUk7v8TkVGPteV6HF6dbj/hI5NIvF+0yqpYErvUjvtbsa6O0t/sqB7dtip/GF5C9xiue0K8FilzItiXl8wyYBbOT14zkV0ct35FnHdXURj8zkPCfuZ9Qa8bEVPYTi4/FvY9uNKVOmovYdfeIre7mgtJyJopJAFdVwyIOu4Hr3rehi0aZ/tWm6h9nkXCsA3y5/2lrnP+JbInnOiXDEFkZFw+arWstuLezRITfyTSMxSBdssYHPzDvX0uT5ssU5RcbNfd8jysbh+W3LsbUy6pBqiWcFrDOiZllngYBjnopFW9msx2pC6bAyXIP7pRkIfU5rJstWso9aEujx+TxtmjnYjc/fr71t6Vrkl1eS2d0yRyoNwKtwa9+OOocyhBps4pYaqlzSQ7R/DNpFtup4f38ibZ49uV+g9K0rzRNOuo1VrYqY2BDRkqwxWY97c6rc+VaytDapxvXgyH2qtrMGrxwbbDW5YZ0+fcyBwR6EYryK2eYWFf2Ku35DVGVt7HQalHM1qsFrCHU4D7jyF9R71hRRCweVLCS4gndsHzjkIo7j61zT+KdVWRILu+aVuoe1QfL6lh1FWUuY9Qvls7LXhLJMuJfMI+XP9a9aWE9oua9mTTxHI+W2hqXGrTJtN9pqLGGy0ipuyvqffvXR2V9b3EUcsMkUoZfl24VgPpXMaRALe0e0kvJGmikKb3O4yDPBK+mMVCmn287SXtg7+eB80seQxGey9q8/29ek9feR3unQqrTRmv4htbHUHl+y3DWmpKmFmyUI/pWNHf8AijSdShhu54r+1kJ3SzpjywOmCM5/HFaMss8lkIG2XhClpiyYZFxwAe5zWNby6g+mN9mkmMcahWXG4R89HB5z9MVrGvFy7Mw+ryUddUdFb61pusW0trM09kzt5TbsjnttYVk+KbPUFMUMTDy0AWK5kXed31GTiqguGuUmkEK2IVApk+/GxHVtv8OOua2NGvdRskgt7nTzc2cuds9u3mcdmPXg+laObbsTGPJ70Th7e28Z+fLLp2qQ/agSzRuCkcmPcZH51paF4i1rVZJLbVdGhW5MZje6tHBZX9vUcV117ZabqY8m1uGt5iTv8o4wOvI6Vk6vpMHh/V4dQsN0STqI5QDlUYfdYD3yaTpe47bmsa/PNKQzRpvEGj2sk11YzuCd5BfzC47Y9KS78UR3U8PlST2V5EhC8Exlz/Cw6/0rUuNeuNPaJLiCS4RwMzKMIc9uKLq58PanEEm2LK5wqn5HbHXae/auW/NpF2K21kiovie4tbZZdQst5HSSPjI79evOa2LWew1/T0me2kMDE+WJ0w2fXFNtNOgkifzVdoW2hYZAGVMDqDjv1/GmGKfT2kWytzPE58zYZCWB/wBn0HtV2aVpENxveOjJLzTWXRpNP08iI42qSe38X9a5TTvBemW2pJqQhnht7ZyRArcOf7xrp5fEGnwyPBcSNDOoG6MjoT3q/Bg2iE4ZSuSRyvNZSpU6jubQxNalFxT0Zi2WqXt14jCW8Mf9kGH/AFoHzeZ6H2FVtd8T2FpqiaZeWMkk24lC+MED+JfpUesXV5ofmWpsRdWdwrMZovkZW7A1imfS9WsLiO+jKahEm1JJSQGU9UDevFc9SVWMbRep00Y0ZTvNe75fmdRoKxXdp9u0m4uIYrh2O2UZy3TinLeaja3Aiv7Nn8w8T233Rj+8OtZOvG7tfCemx6JdLZRI8a7l+YleMqM9+ta3hy81S4glm1KBIMTFIRnlkxwzVtTrNy9m97GNWglD2iel9upbm1KzW1F08wMW/bvCnO73FUbvSba6ZprO4W3nP/LaFuD+Fa8kUakxmNNjgnbt4J9a4vxLbNZ635iedZ2soG2fcdm/n5cVdSOmpjSabshfK8UQztZ6lFaanak7Y2VsSlT3OfSotRtYraNdOvPMNlIQIpO8DetX9NmmvLhBqCLJNHGTHNC+GI9h3qhrGoSWF39i1C6hvbOcbUjcbZBn39a5ZxVrnVGTvYna3jEZgmlExjAVmxw/v78V4F+0J8IE1Rm8ReHYYI5lUmaKNeZPwA617ZfWZgibT75pvsE5AtbmNsmHttYiqq6TrmmeW2nXkd5COiTdQPXPetcPXdKXNEith41Y8sj4AuraW1me2uoWikU4ZWGCpqk4w2K+rv2jvho2s2sGv6PYINTVc3AiXHmfh618t3drNDK8E0bRyxkqysMFT6GvosNiI1Y8x81icPLDzs9inRSsCDSV1mIUUUUAKK19MvSyBGP7xPun1HpWPTkYowZeoq4tbS2ZE4KSOhuZjIB6HmqeznNPs5FmUE9+o96ti36+lckqPsnY5paIqCOpYo8gVYaLaOmafAvcimkZrUp/Zi8wwO9djoNiRDuI7VlWFt5ky7R1Nd7pNkFgUY7V6+X0VLVnLjKzpqxkNYNu54pRa7M55ro3t1J+7TJLIFCcV7Spnmqv3OYeAGXgVpm3P2Hn0pZIxHdBdorQljH2PNeZyJ1WepGo1T0OPFp/pOcdTV77PhNuKurEpkzinMgx0r2aEVGJw1Z3kZTQc0wW/NaLx806KEE9K0b1DZFKK274qcw7R61dEWOKDHVrYwcrlDyaQxj0q6VqNk4z19qQJlKRFH3aao+Q1YmWoZxsiNc9SVlc3pq7KBj3ymojETKBV+0QkkmniHMu6uKnvc7W7aEdva/MKupFtGKVOGxTwc/hWtzJu5CU+al28VMyZj3UzGV9sVNxoztQX96lWVXEY9cVBqA/eoO1W1+6D7VivjZrL4UV9h35pzg7TUnSkPNaozKUKsHJOafKWxwKkdW38dKRx6mkymyo6tg/WqyxDduerzAZ71CwqWjSLOGY01ulITTSc18uj3khG5HvURFTU04q0xtXGBaXFLRTuUooQ0hoNJTREmIelJSmkqkzNhS00UtUmSmLRRRVFCHrRRSUmSxydafmolODTi1RYVx1LTN1OFJoaHUyQ07PFRueaEDEHWlptLmtoskWkNFJSbAKKKKlsAp1FKOeKkrYSkNKetFAxtFFL2pkCV9Dfs0+HW2m+kXr0JFeBadA1xexRAZ3MK+0PglpS6f4bh3LglQa2w798ippE9B09fKwKtXDZqFeH+WnSZxzXp3uzzJLQbuAFLG+5qjk6UQ8VbZmkWlbHaop5vKUnrTgeATUF4oaIkHjFZN6GsVqVjexXJ2bsNT1t2jUsjEZ65rmwzQ35Vecmuj+0qtqBMe1eRjMUoL3j38JgnZSRNDDFcAh8luxq/oaNBdGNuVB6msbRpXmvvLTlM9q3L2KSIhkJB7185mEYVMO6qWx6Di4y5ep0RjjkPygH1qpdWSkHt9Ky7a9nyME5Ap1xqNwidCa+Njm9PZ6G8adWOxds7NPN3E5x61NqN2sbpCG61i2Gq7pSsi7atCMXd4JFbIFa1MdCcPde4mpSl7xrbisAIxyKgEgZhuqe4CrCFxnArP27j8rYPvXXCXLFI3iyzeRRzR8Vko5srgYGFrQZmiQbmyT6VDcmCWEFxWlLESo1edBZyXKy4j/AGuLcnTuRTbfdE5XcTVXS7uOGJkH3amiu4mlLYNfXU6kakVNM8+VNxfLY0PO2JlgKbBfxK2WYVUuBJdYC8Cq0unso+8c1nPExgaQw7e5tT6lbvEVBGTXNX6BrgSxp0PpUiW+JwNxPrWtHHC0e1sZrmrYtVYONjRYaMXuQaZeLJ+7fArTka3jh3ysAPpyfasC9s5YZQ0HIzWnpVv5xN1cvtjQfux1ya8fLsHVrVXGS91dTPER9mrpk2n2s8lwJr+Hy4HOYMfwj/arO8Sa1LdeJ7Xw/ptszbV82eUj5FUfwmrt3qer3U8llaQrbwqv+ul5I/CuM03VZtMvtTuFEl/NJIFfJHyDPt/KvezDF0cJR5b2MaeHqtc3Q2tev9Wm1R7CztWKBBtQrgP7hu2K0NN0LyzC8jAqVzMGGWJ7ita3nRrZJRxlQ20jkZH5ipUcu2VyAOuetfOTtN3Z0wrThG0dCvqWkafqFmLe6t1MYHybRgpn+76VXaxt47c6VaKGlZNs0rclV/2j3OOPxq7dzOri2txm5cdT0QepqeyhitVESMrO3LE/ec/1rnlacuWOwlzPVlKLw3pEenR2UNosSIPlKHa2e5zWH4pttGsbeGC7tpnMr4NxbqcoPVhW5fa9DZagkE0LG3bKidPmAb04p+pW9v5Umps7LsjLMM8MPQg10RUOWyWiNIuUWrnJz6Ha6no5sdPjuBab9/mu+Wlb0XPIqnLBqlharaae09+VkJe2uH2ui9Ny57DNXdBbUtdMuo3QNvFA2yBbZtvlr13Y7nn9Kz4NXv7jVbi8vrmFtJiUxrMBicgcYYdcVx4zMpYeneD37nRGm+YZdwSaeVvL6ORYDxsjOfxp8erLHYm+jQ3dqF2RnbtkUZ6Z/pVlTfXsMUOnL9ptANwD8B89MHqKfaafNDbQ30lmU8hyGQ9F/DofrXzVOviaklzPRs9SduVczQzS9esNQnFtp+nzWmoyJvaJ48CTHGSfXiug0LRmDvcyQNaZzvBbnb7AVKdQjk0/zrGO0ivWIUM6849u9Z9vqOqaXfstwZniLgs5TdvY9l9q+ppYPDwacm5HNJ1JRcY6EVzLaMHuPsqyRIzArCx3nHqDip/Aa2mqWT6hCsgilbb+8GGAB6Y+uKzPEnii0svEdvp8ehzrdzfM8q/dRf8AaxXU+Ff7PXTpZrG4W7yzNKY+CT6Adq93C4WjCfOkrnnYi7hqtTE8aQRQa7DKqw267F2yMpAzk56CqGpapoLyrprQyRySuDJOSHVF/DpXU2mp2eoXLW95GLeTnbb3Qyw98H1rhviZ4aksbyw1TStNDWltN5lykUp3lTxgrnDDmuqNKnOpztJv0MfaS5VE6PUbK1t7iNbeRJW8vKFJNr7fX0P51m6hqh00JeSW6zxhlj84cSxjvv8A0rW8KXC69YvJdx2DxKdsLREeYAOxA6Yq14jltIpILeS1EhcbiqJuLAdvcVzYjDRo0JSpRt6FUqz51CWpj3Sf2pKLqVYECDgsflIPT5u1Z+oWkkU++1m2FPvW7chh7MKuXH9jXEksaQ3VlJJgledpPb5TxTfO1CxYCGGK7WYhVMeCF+q18vOLU73akz16dZ2ta67E+na5fRuIZ7E264HllRuX9KNe1KI2ZU3UtvJPJsVouSG7fhU32k29x5d3Zy2j8FJI/mjb8O1Uv7Mg1OOXUZrV4VJCxFsrvP8AeArx6+XvC/7RTk01qE/YVb3VivpNotwWbUpYS0jbUuCCkhYcHJ9Ku2nhuy1LVrmaQEXNkn+jGD5Cc989zxWvDpUrQJC0sdxBlQ6TpyMf3SMVQup7H+0Lp5Gu9LeBwomf5Ub0Ir08DxDiY1VOvJuDWy6HmPDwv7m5PJq1gl/Z2uq6WA5wiyE5IfpzWonh63WaWUXlwZH/ANXIpwyfQ+lcyUlm1treSf7bDdxD99GoJjI6PXX6ZLcw24t7z5povlDLzvXsa+vw2IhiaaqR1T2MqicNELaWV5BdIzX5kjVCDuQbmPvVTxPqNxpMK3FuYAGOPLOAzt7e3vWn525Djg571T1HS7PUNpuUExTOxs8pmtpLT3SIy194yW1fRtTtnbVLf7O0eA8inOD7EdqwvFnitJ9b03wtoNzcWK3YD3WqQwlkhQdI1x/E3rxUHi9E0i5kEMkaQRIGkZ12oB7Hoxx2rO0fVbDT7qB5JpogXMzPGg8uWPHfjgD2pUlVfQ0m6SVzvIYdM1OOW1Z1mcNsfY+2UYGOT3J6n61Vu9M1RNLbTrKaKezXJWO4G10A6AN3qtJ9k1mBLrTZbae0mG5UjPlvu7EOMZOfWorLWNXgup7aS0aKGNQsCXfIkfP3Q1aubi/eREY3XusqeF/EurmGbT7zSJo7i1crKsiYUjP8J/i4resk0K+jF4beJJGyPKPTJ68etS6hpcmv6Z526fTtRSNoY95O1XOcn3HPFcVPoU2k/adj3cF5LiVLm5y0Ear97AHrkdaylSjvE2VVS0loenQRxQ28cMOFijUKgH8I7Cob+ZYLSWZo3k8sBykfLfgK870Tx1svbjR9TkFrdeVut7hBuQjHD/n2NaOh6fqlr4xiuhqEmo2V7ZFbyQycrJn5WAHQYzWMm07W1K9jZc19DT1J9K1iya6hvWtLm4AjTIywPutU59M8QaPC/wDZs7TFo9odW+VPfaasal4cjhTy7WYBpnyPMB6+obqKoQXmuaLMovUmuoYkId2BKgn0Yf1rBuy1RrHX4WaHhu+1e4tnhuPLkkghw8sikM8h9RjpVXXTYwRJd61YLBMz7Vmtu7Y9Ktaf4w0u4m2SMIZSOVxncPXitq4WC+swyx29yjLuQOuQT257fWkmpLcHeMtUZHhy8sZkaB9ThmiwPKikTY8eTjBB4/I1V1HVn0y6uLK7hVIUQSWzQ9dgPOT681lXX9kQajKupWs9jLHgt5J8zJI69zx27VuaJd2GqWEcbLHciRCEEv8ArG+v/wBataMZSTa3QqvLB663NG01fTrq3V7e/if7vEhw2D7U/UlvDKrRRQzxEASQynj/AHh1rn4vC9mfKurQ+RLGxOxvmDHPQ554rpba1mNqrX0/mTBP3hjG1fbiq5m9JGbUYu8TmbS70JNQS5vLeWyu45DEqKdyL78e1bmoWOn6pCbO7SC6jblSpBIPsKrajpulXNv515GYyud0qZVhjufWsSbQruGNb/w7qschEg5Zctt7gds/UVm4293oaJ3XNfUl0rTNP0y8MMN+6wzZ8y1uwTv91NaJgit4gLQb4Qc7Q2cVLq1ta6iIV1BTDOP9WRgMx9AKoRSReH5pItRuI4rJx+62qclu+f0rGUHHfY05ubVbiX1tHNauytlGALD0+leD/Hn4QrrVjJ4g0FE/tKJSZUUY89R/WvoR44nZfs7KyYDFg2MAjP8AWqJh2SGMDKHkcdq1o1pUpJoirSjVhyyPzhvbd43ZHRldThlYYII6g1TPBr6V/aH+F7Ncz+JdEgBY5kniQdR3OPWvnO6h4Mig8HB4r6LD11UjofOV6EqEuWRVooorqMQooooAsWU3kzDJ+U9RXU6ftuINy4JFcdW14dvfJnVWPHcVoo+0jy9ehz4iLtzI6GO03H2qRrPaD2FaUUa7Ay8gjOaSRGYbelcqutDhhJ3IdI2xyDua73SGDxgj0rk9I08ySjg4rudNszFCD7V7+Xq0bnDj2mwMeWFOm2rD2zT3+U5xWXeySEk4OK9Fz0ZwwheSMi6LPe4XrmtCZXW1UEmqdiC18CwrY1JFWEYNeVTleqe4o2pGREvBNDqMHipo1+XpUcnWvdVlFHmWvK5VIJarEceBTYo8yZq3s4ohqFWXQhYDPNNYCpiPxpjjitGznK7Dk1BJ044NWZKrsOe9Tc0iQSDiopkBTmrMvK81DjcvNc1VnRTGwIFHSpQhPzAcURr8tXIdqwn6VzbI3T1M6Nsy4NToOtVQ3+ktVtOaq+hUkWoojJbniqjrtytbFio+ynuaybobZWHvWalqyUZl8P3qfWrUf3BVa+4mT61ZXhRUQ+Jm8vhQh60N1obFM3fPg9K6EjEG9aY3605mByO9RNSaGmRv1qrJJ+820+8cqmRWe02WBNZSujenG5yFFJS180e8I3Sm05ulMpoaYtIaWkPSmUxrU3tStSVaRg2FITS0lOxDYlOpop1MSFozSUhoHcDSUUUiQooooAKXNJRQO4uaSilHWgAAo2mnoKdilcLEYWl2080lK4DMUuOKXFB6UDYmM9KB8tJRQAHrRRRQMBzSgcinCigm503w30/7f4igXbkBhX2l4WgW10mCNRj5RXyV8FVC65HIf7wr630eQNFGM8bRiurCL3mznxL906OyXdyamuY1C0lhxGKfdN8uK6uZ8xzcvulJsU0Dadx6U4UjZzjtW9zCw24ZgnFZ0s8qow/hxWmRuHPNRy2yslZzN6b1Oatkb+0NwGec807xLdyRQYC4zW/HYqo8zHPrVbU7CC8jMUyZPYivlc6jUVNuB9Lg68Wkit8PtSj88rPw3au2vZ4ZvuMDmue8O+HYrSEyKevY1PuaO58sAnHTFfNPN1PCOElqelSwzlPmLgZopPu8etS+dHMAuRk1BJIxXDrj602AxrODgGvAjSpVFsdMk4lm40v90XT72Ko6VPPb3XlsG6+ldJFcQtAEyAaqyzWcL5YLn1o/s+nGSlFmSm5aWLMnmPFvzis+aRlO5VDfSkv9VVoSsBVuOgNc9FqrpOVnyvPFd8+aKvbQcKMmdZa27XClmyD2qLUrCTyQE4xT9H1KJlHzCrl1crMdqfpQpQnHR6iUZxlsY+mWPJV89aS9C2tyCrcZwKvSM0I3YNUplW4dSW4zzmvTw8pU6fLc1lG7vY0bW+iCADGe9TPdRsMHA+tUo7BGiBD4PtUD20qP97cBW/PJbnPyIuLZ+c5dD+VWbW0ZZAzOSoP/AOuoNKugrbHIFWby4WS6FlC7ByN77Rnavp+NaU4KexnNtEUrSX1yPsu0wRDc8hOMGrkMi29s0Fm4knUZKsPmjz3A70u6xWGSOVti7eUUYrIs7qRre/l8m5YkYjmGN+0dgcV68akaFOyOT2Upy1G3Dpplq2q3sjXd1kxwJCc+aT2I7H61wXiSVdP0CW32+RqD3IE0iHK+YT1z6jniug0w6mgubm9ZkcyBYkjQs6E9C69vrWPq0rwIItSsrWNJpADelsrNJ2OOxNfJZvXVaDcdketQjyXizvbNLiGxsVO65kaNFRm4Z+MlmPpzVybVY4YdsYLysxjiwOCw7/Sq+mxtp9pJfahctLujURIOipgfKB6k0/Qbm0uGZm2i5IwEb/lmPQVzSxMYqNNvVnnKm5NtBDNBaTiFpDLcSDfJIOQD6fSsm+03VFn/ALQhvmvFzklT8yc9AOwxXTzafbyL8qhTgjcPT61y0Oqra69NFbRAxW/31L4LcenfmrdGyS6HfQqqPwbk2gvb6heSLbWtzBtz5oLbFB9QD1JrU1e+XUNBk/suaKTdw79vcVUWK61LV1uLe5aOJot2VA+Rv7jCsl9N1aC/a1so4rGARsx2sCk+eMYPI65rppRlpTfVmdZwk3JaW6BplpLNodlbSTsI7mVg6IOq5xx6U9PBsVtJI9vGmowsMCG5PKj2PetTT7YQXVhYkri1hMh2+pJrbQhYuT1OMA/1rgzalTjiXFLRGNKtNQ9ShpNjJY26xeYsaIM7QMbfY+1V7PXGkVotVtWgDZRZkO6OQeorZKq0ZVwDuGDk8Vl/2IsT/wCh3DpbkHdA/IwR/CT0rhU7RtYE05XluZGn3NjC0vnW7XSF9qSRjcEB96m12e409YobG6V3djskZdxtxg4z/L8a5Lz28O6pJFBNMIQ26a3Dds8Hmrg1SGDU3uL3dKt2Mo8RwVB6Bl+uDn2r28FiKHs1G+qPUqYSq7SSumM0+GzvPGFsWllh1AReXdOh4cnoT6itebwPcNczXVnrEmnXyyFopbfhHPq6dDTdN1Czh1+ykv1jZ1Ujz4o/lPux+mK7Szu7K7VLizuY54SeCnPNfQRhFwTPLrVJRlaxg3Phy4VBcXV++oTBAZy6YMhHUp6VjtrbPG1lqEMkWnykri5GWA/D0rp/FerSaOsEwt/NEzEbvM27D2/CsyLWNL1K3jh1O3WG4Zc7WQ7T6kN2FcuIg72hKxphqllecbr8jhr/AMD6RDu1CwkmsZf+WV7YSnLEno6cV1umS6h4ZhN3rjSX8QVY1vQCZFB7bOwHrWpLoFuVlvrF908ihYjvwkaj0A4NVtO8QXEPnWusWjMY22l2TAK9jk8En0pQxFSnZVHZFOlGqrw179zff7LqNoGIQrIvyMV6g15w9rqWjeKr+RpZ5AcJaSIcpEv+79cV6PZXdnqECyWrjYDt5XH4VwPxG0fU31ddTt3vYtqGOF7dtwRepLp+HWox1P6xR5Y79GThZOnUalszT0zX9Qe2l/tuC0ureBCZbi0Y7m9ipAIxWnNqljqNlNHY3qyNCA5Rjz+XXFcP4avJryzEMtut0YmId4SYppDn+73z75rtxotkq/bLWxSC7ZAHYDDEDsa+br1JzoTja+ljqnShCaKV5e6qscclvcrHsjy0X3sc8ZA6Vl3Wq/bIpJ5o2EmNsoVd8bfUUyLw2hne8glundrjzLhVlKu47KPYelVLuWezlnkuIVaPdwo/dyqfQr0P5V85R9nyLldjppunflkjCvrJ9K1y31/SZrqGMRmPdZneiD/aQ4rqfBXi7VrrVZ4fEEkdqmf9H2wkCQf3mJ6fSqN5etaad5pCW6khl42Pntx0P5Vp6HqEWrBz9mEw28hsZ3V7GDzjF4SCi6d4r7wxWFhyOR3H2yy2kvdW+D33iuFuPHzRavKtvZxz2UMvlMiOBKw/vYPUVHq/hdZIIZH+2RyySECKE8IPVjXO3nh6WWGRZreK4dMCN4jtlPPU47V9F/bCcVLkaucVDBKceZNM0PFPiHS9QdtQ0nXI5b1Dtaxuk+RBjlSv9Rmkhj0lIoLuW1m0s3URy9ufMihPoy8HB5rAsfCOhPquTqT22qR42rcYIceuf8a6aWS/FuLe+0Zp3UFUuYDtDD1wOGrqp5lCceVO3qRVwypS95FvTNDjae2l0sWvlz/K93bOVG0Dr5ZA5/Gt7QVv9Lv5rPVJ476Fv3kM7KSV9sdh71R+HWqW9xb/AGPUrWG11GFiiheA0YPynHTPrisPxPaajqM0t9b6lcRCF3RBG+Cz/wAOOxWtcRjYYSiqlSWhjGCqzaR6JHqkSReZd3UGYydzA5BHYfWse48deF5LmO0e+dXMpTa0Lbdw6gnHFeXWtpqFjfWk2q6i8ly52FUTkNnklejflXf2dqNWjAmtUaUSYLxxhDFx958jnNebiOJVGS9jDmXfYPqijfmZQ8X6T4f8TSmTRtP/ANODYXUIG27SOuPX0rGn0zxd4eiSS2vYr4gjcPM8uZlHueorqYvDt3pMha1mDxqcoYztZQTk4HTP4VyAm1NNX1bW/GZFtFIHit9KMTb3XpHsYHkknJx6V5FfNsXi6jcGopdP+CdFKSpr3dR+m+L/ABmmsLb3OlvLayK0q3Ei4KL1YZGegrsbTXNQjH2qSOG5ttuWMbbjtPc96zfhpb6ho8NtY6xcmaSeMzNHJg+Xk5EfPcDANZ+qXWnafql5fackV7Gbg/bPstxskQj0TO0gZ6Yr0MLiZV4c6le2nlcxlWk5NWR3GnDTbsm9jsIPMdcOwX7w9DWZpWuXU17cWN15UEm1mgdV+QKMYGPx5rl7W+1vSpjcaLdJfWt0d62t8vkzKTz8p4B/Kue8SeMNdW9ngbSJ9MvZsbUlizlR2U45zntXUsYuXXdHRCnGfU9DvrlLy1kub7TrW9EYG+e3fDFR1OPYVlXml6fqEgvtJ1WIXalWtlvMqUx1Ct+NVNIvba4igs/Jez1FbbfchQfL2YzuINQaDBqGsbntIrVrKGdlXLBvk7sM85P1oo4p3XMtWUlCadnaxseFNU1W71eewa/jmiilPnE/xL3Cn+tdF4ra+jghWxeRpSpCxD7rnjnPqMVzcd9p0jyxyKkF0CbaOJofKBJ6YYYz161j6O/irS7hG1T7Zu8wZfHm2yIM8A9R+devRpqzlPY46s7tKC1OitfEesRMP7S06ImMgOSCrFce4wT+NLNDBqNzLLpWrC2mnbc8Uhxt9sjpV+x1f7dAh1SzkljmZgkyRF4mGeDntUdx4Y0e8WO50e5Nu247nibeGPofSuPV7M6bqO5Rh0TV7jTZLHVrgO0b7obhXy8Y7FT3H5VZ0jRdTsSLC6uoryyfJDMcyc9T/KpNE0WbQ5PPvr57lC5UsxJUKeBx2xWzeRfbdNkWxlXzHTMcg6Bh/SqS0uyZTeyOYvvDd5aRvcaNqhMobfsnzh8dF4zTLnVp9N06C51qF0n/AOXkQqWCe4x2pbk+L7eM3Wp3NpBbq2XMS5IHrXPT6peJDJMuvJfzOxSVVt8BlPQfhWEppdDeFOUt2a97/Z2v2c8dldpIT8wwDxn1+tfKvxp+HM3h3VX1K3hb7HcMd6gcRt/ga+k9A0OaF7ea3uHjEwcHA27854YGs/x3pWsXFobe+Vb+yl/dvEkYLKP734V3YCpJvQ5cwoQlDkvqfDmp2bWlyUP3TyDVOvVfiN4LuNLup7GX5ghLQSAfeHYfWvLJEaN2R1KspwQe1fRUKvOvNHy7TTcXuNooorYAp8TmNwy9RTKKabTuB3nhbUBc2n2dj8ydPUiujt4lbjOTXl2j3j2d5HKp6HpXq2isk5jlXlXAIxTqRTfMjz6lPkZ0OhWPzAkV0qxbYwKZosSCIfLjjvVuX72K9nC+7TPFr+9UK/2dduSBVSazVgQK0n4SowQoLdeK1c3ZlqByV1B9nugV45p13cK0eOpFWdWxJOexHas2S3YLnJwa4KLvVPTkrU7DwflBBqGTJan8qgpkeS3Ne3zX0ODltqSwJzUrAYzRHxSvjOK6IqyOObuyJhUTcVJIwAqEnNJha5HKeKiUBjSyNzSJ1zUNlIjuPwqAct3p9w3JpluS3PauWb1OqnsTKOKc27aeeKaM5p5zikWjJlO2fv1rRtcMBVO4jPm5FXLb5QKg3k1Y3rFVFtg1kXy5uGwKtpMcIu7il1BVSHeByayitTFM5nUGzcp2q0eABVK/b/SEq3uyvTmrpR95m037qBzxTNxA4ocnHSoy3FdFjIQZBLZprP8ANzSFu3rUe4ck9adhogvWGwjPNUIk3cnmn38m5qbDIqRZJFYSaudcE1HQ5AtSE00mkNfNWPVjMfk0UwGndqLGiYtBpuaQmiw3LQWkpBS1cTMDSUUVRI2ilNJUki5pKKKACiiigAopTxSUAFFFFABSikpRQxokWnU1egp9QwvYbRinUhNAxp6UhNLTDTAQmjNJRVCuLmnL1popaQ+g7dRu5FNNIOtAtD174J6YZG+1EEqOmK+hfC2oIy/Z2baydj1ry79mvThd6S6sufSvQPEEEukah5kcR6jkUYetyyYq1Pmgj0vT5gUGOeKtSYda5jwzqa3VqjH5X9K6CKVWHFdind3ObksrDCMNSHmpZQMZ6Gq+/niumMro5ZRsyaKMlqr6ncrbKA1aFvxHu61heIY3mPy1jOTOqlCOly9DqCSWvy4z71Vt7gNcFpOBVTToXjtyH5FSJgfLwa8PHSlKOp7uFow6M3V1LEWxCBxVzSlSQ+ZIoPvWDCbbaQ3ytWtp7futqNx618BjYxgz6Fq1PQtas0CKdhGTWeY43hDKefY1lar9skuWjjO4eoNNsvtsMi+cPlNeVRqS9qlbRmMZwUbSepLPeTozIu41EqXk5++Rn1rdSzt5IBIzDcKoO8tu7fJkduK+xhhKVBKUgjVU1aJJoVmBKRcMScVj+JFUX4WPAA6D1rVh1GNG5O1u+agvYYriUXHUjoa7asKdWi4xIpc1OpzMs6HatDCrSOeetdTpqxMv3gTXMRX0Xk+XuAIqKPWJIXKo4IHcV4MVRoO7OqrzzOyvbcOnHpWR5LLkEY5qHT/ECthZW/OtNru1kiL5BrrjUp1VeLOePPT0ZRilmjcjOfQVfhikkT5hyaopdWpm7ZPAresyvl54AA5PtWlO3VhWnpsc5fwyWeZnkCg8IPU1r+E47caVLfeapuJZDv8AMPIP90VhXst1rWrSLDGEs7ZT8xGd7e1QtdSaXeWv2rZHFgvhgdsh9B716uHjCjC8t2cFSbnLludpeyWlnpsl3e7AhXLbgOfYZ71xyXk0ks11YQyvYMQzWAG2WPP8YHpV3UL/AE3WNOkj8Qny4QdxQEqsQPQkjvVnw0Wj0WTUZ7EWsiKY4pM7i0Q+62e/avLxmJcvdjsdFNciu9zL0G4lmj1SSC8lDRvtZpV/eFsZ2Y9MEVj6/eCS1/s3V4IWluz+5hQfdU9AffpXQWkF5fwvdLHbMZMlruHjzPr70ujWj3V6uo6jaxmWIlIW2gn/AHjXy2aYmNOnuehSdNKUpB4Z0e+0+CF9QuDdQwj9xAzf6r/GqGqT/wBoSTz2k0wuYH+WDHluW9Se64zxW54gheQxblZ0XL4ichwR3A71myQpqEWLqIzRzsES4iO2ZX9SB2FfOKo6slKW5xw9z3kWNK8QXCFIbqN5cKCxCHco/wAKvTW2k6xdQ3TeSZEIYMThvxqxbxppVjtuiHSJMPckZLD3rG1PS7fVjDd6TdxQjP70Ln5gR0wO9enQzSrQtGWqCLhUk+hqeI7+bRtKeawS3LBtzLI38P8As+prm7+/0rWr2yjvbqbTtVIzHGWOMU3VvDcWm6XcXyXt3fXix/Isr7gW7AA9KyLeaPX1hm1S4g3WiIssbx+W6sMDh+pJ9K+syPHRxU5VGtImGKpwUEoO9zs9FM0Mt4moXIklgAUzO2BtPStHWlup9Kmh0+RRcYwp3dfUVzGl+G7rTrO8Q6oJYLkmVhcEMVb+EEntjFLY6VqkGpwsJHBB3cyExGvGxU+erKS1uy1BWTLljqt7ZyiN5AUijAe3cYkLf7J710WnXi3lmt0E8uNhhec5Hv71UvFs0giuNVSJrgNlGAwc9qyNB8S2zb4NStRpUf2gx24kG1JvcVzx31CUeZXSNLU/D9nqF0b2SMC5Klc9iO2a801CxiFzdWk1mZbx5AkEmcIGzxmvVNTnvIJEliSMWyjMhY8n2rk9Q1a1l1C1FxZfZY9+J2Ydz0wfrUygp1IrbU78LUxCpvl1t+Bj3HgWO/S3tdW1W6tr12AmGT5e3+7GRWh4I8OapYaZPYtqjzWK3R+z3EY23CgHow9Me9atoJY9SEUjGWe0YtHIX+Xyjz0PXrWv4Ku7W+0qe4tmJ/ftvPofSv0LDxj7Dl7Hj1Zzc+aW5atlursz2t2lvPagDy3YcnHXcPWuVksRaa7Np/kwfY5SQtusuAUxzuyOTnGMV3JjikA+VgSeCvBzWdqulRXDRvcW6XOw8N92RR9RUTpqS90KdXl+I53TdR0yz1GOGx1CSzhjPlNYuhJJ/wBk966idFmxHLHGUI5yKx9R1PSbPWFguNLUrbwb1uNoMqH0K9fxrZs7uzvFS5t7iJ4iAfvYIz2NZpJXjJlyb0lFGbc6TbxlZYpmtfLJk3A/KPXiuRtry9ufPW61YR2KsViTP7x17f0zWx8R9Xjj+y6Ms3lSXj7cjuvpWfE2mzQx2yx2k7FdoIUrJt6Hr3zivHzOXI1Tp6N6s6cO3Vdp7GPKdfXUYWisrKBxzE9wScqO+4DnPviuotbnVbp4ra61CG0uJRkIuXBPsQKg0yxEQaC1vXcqpHkXPzbjnjk9vpUuna1Hp09vbX9iLQDKooiJ59Vb0rw1hKX2rr5s7KtOb0hrY1V0zVoW3W9yks38SnvWZf6jazSGz12Hy0XhgU6GtHW7uz1G1jtvtl1FC2Xe6tmwUI7GsnW9WuNPH2lrSDXra4ZY7dYwPPyex9KyllFBTVSn0+44oyqKV3uXNSj0u5t4Tb3EIUKFjhkGQBXD6rZ2k96JIvtFlIXwWTmNvpiu7v8ARNAstI+1XhltflDMSxJjJ/hxWJDqmn3WppZ6QVurezTCgrjJPc+ta4urNNcySO7CY2cXyxVzNtdZ8X6Cvl+X9vsQcq5O44+nata31ZtYcsVhsZ0/hVfmx9ar3euRrqc1m9p5MwTzG28BV/vHtit6z06xvjBM0AWcfNlCRx6n1rzsbiPhhCTSfU3ruk1z8tn5GBdWOoBiby3S8Rz8rBfnHoM+lRG41O0vYpltZrSJeHjzuBUenvXZaottaxC4uLpYE3BVY8YPYVmXOs301rFLp2nQ6hFuKyI/yScdcA9a54VMUvhqK34nJHFNq0ldGXrSadqDLdWUN1bXuAckYAXuxPf6VZ07VdG07ytLk8xtwyxaM7FJ7e+atnVdIuXht76VNOuxyIJQVK+3PBFXpNDWe02PMj8hlfaDtx71c6uKq2VaXuroc0VCNyjc6To2oiOS3mhiBcfMX4wOq47V0aWsESAIuEwNox/hXMXOk2ESyNcvbBYj5zZkKfMOdx54Gaf4cnmm1mRYr0NGBvkhSQOoB6FT6VNRStpsEo8y3LPiiOeWCNFz9hDb5XT/AFoIOQB7HpVK1mvm3wwaxG+4bhHcx4aMnpgmutC7iA6gn271xWsxy2urahcGG2uBcFY3imOCfdD2xzWdNt6DpyurEgtdS0++XVJAl6mzbNg5Puy1el0vw7rtiVs7a0SXdvOV2tk9c9/Sm6TqNrp6rps9nLBAGxE7vuBz3z6VDeXOly38ctjcpbXoZgm8bS+OxHce9aYXMK+BfLa8CJ0W3dbmNcadq2l7U1GF71Ig32d/vxL7kdRjp0PSs+/8QyaJoWp6lGtg3kpElnA77hJcO2M4IBUAZ7V6JpV5/aulSbZES4UFZdvPlN/erzvxT4PMNk1veR2+qSu4kQkbHA7uT+QA96+np1oNKotUzShTVf3W7M6XxJr1j4eGlf2xG6zXUO6R7ZN6KQuXHHUdarRTWWpImo+H7mFZHjBMWzy2ZT3Knmrtlqljb2Nno82nlbiCzaQeYPMWJQCeWPr9e9Yl3oDa3FBqHlRfbfK+RIpjHKq54IwRkfXNbOpCpo0R9XnT97YpXNtqR1KSSa1mEUW1/II3RKw43AGtPSIrj+x9YubaIWtx5O5HgctuIPOVI61Q3+JdM1NT9ueSIwhfsV9FkOe7eaMYx9aueffaNpEviy/lgsvLlIuIkbfGYuxGO5NXGpKlJWldFxqyl8aRc0zU9asxHczTeZZXUKSETRkeUxUZUYzj5q2nubyxsYprbS7cJN80kUUoGW9R2Of6Vyvh/wCMHhnVrmCxvbW4sZLl/Lh3x745P04455rYk8T6HqDNYNDE9vG2MI3KfTHINdsqkIaykNpyfwkt34g0/VLa70vVLa4tFdCpZvunHbPQGsfwy2ox3M2qW2r2kliw2mBuvy9B9a3W0S3/ALNmudPvN0JBkEM2JUPHfNcpo0cM2l3tzY6WigXCtLGCQoHIJUV5GdYirSoxlTlZ3N6SjySaR1snivSldLfUY5oXdQwJiyjA/Srscul3EjQW8ltLLjJVANw+orE1a9sR4Ylm3LG9sTHHuUMYz2yPyqv4TttM8RWP2zLWuqhcSzwfKzf7W3oavLMwniouNRe8vxIdNKPMtCXxddNpdrHqZt3mW2kCGGPgtniql3rUPlxagLKeSFkwZE+baf7pFa+r262NtarcTNcDzQAXGWkPuKbpH2QQTJbwpBmQlo1JIz64r3MLLlk1exz4hc0U7HlvxC0DSfFEUs2k3K/awpcRspVtw6jpXyp8SNBlsL03ixMis22VSPutX2nrL2djrok3mJZyfmEWcN357V418U/DMdy11ud5kuSSzlMKPQivTo1uSfMePjaGiqR3R8vmirOp2clhfzWcwIeJypz396rV7SaaujzgooopgKOtekfC/UVnjaxkb97F80fuK82rT8N6g+mavBdJn5W+b6VpB62ZlWjzRZ9N6Xzaqx9KkbDPWb4bvBcWUcgOVYbh+NaDfeLV69J2ifPSj742duMA0bf9FZj1FVriYqabNcstsxZscVNSdom9OPPNI5+7mxfMx59qfM6tEMCqczebc7kOTnmppsqoHtXNhfjudtZe7Yru/wAxWnwx96rod0hB6Zq6nyrmvcoq7PLrS5VYUcMaYWy1G75setIc11M5COXrUD98VIzdc1EylhxmokWkQvjPWm9BSyDbTF6GoKRDdHPFJANsf1pLht2AKcv3RXPJe8dK+El9eadmox1FKOTgVLRS1A7aacrjFSSJs+9UTEUWKuSxyEuBnpVvUGJtlGaoRcyDFXrtf9G5qZJJoRzV5/x9L9aur/Sqd7/x9LxWhaJ5zhRn34ohpJms72Q+1iMp2sOPWqupeXC+0MK25IxDbtjAOK4q/eWS5dmY4z61jUxHK9DWjQ59yzPdRx4y3NUnvwwbaMmo5ow5GFJNMhtJRn5cA1hKvVm/dOuFGlBalCSWSRz1696kjDGMqzH8KsrZZm+Y8Zq4LWNFFQqFST1NJV6cVZHD0Uo60teSbDKWlIptBomKaSig0wbCiilzQAlFFFFwsFJS0UCaG0UGimSFFFFAAaKKKACiilxQAlKKMUtDZSQ5TTwaiHWpFqWFhTTaeKCKm4hh5ppXinmkqrjRHilC80p60op3HZBjBFBNLTCeaCRGoT7w+tJT4RmVB7ijoI+q/wBmqFrbRg7DqRivX/EGmxX0IfAB21wXwJslXwrbOAPug16oY18kDrxXj4DEe0qyizrrQcYo8nv7rUNLvRHbrkL1rpPD+tyXDqs37tzWnqmkQTSGRowWrgtfh1K01KP7JnIb07V7HvQZy2TR6i84K/eqISg+1c3Z6ldRWkbXqgBgMN6VqRTBlDbsj1rto1VJHHWpuLNmOciPANRSbW+8M1Sjm561MsmRWpkmyWPb90AU6W1X73Q+1RIRkYPIqaa52Qlmrlr0YyWp24fESjLRlG4hdvlHX1q9DHcW9puXJGOay7fUvNn2jkA10dndQyW4ifgmvzHP8LyVHJbH22GrSlRVzPs5N0nmkEHvmtuGJLmP7ozVZ0gjHzbQK0NIkts4DD8687DJKCVzy6z5m2ZVzDcW0oTqua1baOKSIeaozin3qrM+ARmnRW7IoGOK5MXi6lZ8jlojow0bROV8U28cLbo8ZzUenZaAgkmr/iG0a4HHHNSafp/k25ZvSpy/G1o80ObQ9Kk4W1MG5sZnnxGxyfeuh03Q9tuHlUEkc1XXMc+5h0NdDY3ivEF4PFdNFe1k3J6HLj8Q20onKatZneRDwQegqqI76KMDc2DXW3SQ+ZvKc1n3KeY/7th7ilKnUpO9NmFLFTicq51CGfzQrlAfrXVQavdSaJiFRuc7CSemeKmKwx2jNMVVFHzMadpUthNYvILbzLYt8jr/AHgea9fKlWnUvUfujrYv2kbJamlZyW8NvDYM8llLGoKyYyhY/wCNc148YXFgi3jQiQPtYFiSiDuOOvtW9cXMWnaSkUkJuhcBnVG5ZPRvpWHFpy7YLq5ZZbq6yIMqXQegPpX0eIkoxUlt0PMpw55vmNXQdPsW0a2W3lgbTBHm8kc7pJCDwCO2P61oa1rDWMKz20NtPZKg83D4KgjgAf0rGh8P33nTyxsNPbb5fkD/AFMx9af4f02HUNNe3u7Ro4opSGy3+tkGRuz6DnAr5THY32FNzl1PWjTju3ohNK1KLWY42s2Szsgx3oTtb3yK6ddq2ge1RJhtPlgMMP7VzMnh1oWjhx9qiWTMGRjJP9/HUCuk0yzisbGO0h5WMYz/ADr4vE1nVlzSY60ou3KZGnW97L4pury8Dlbe3CwMy4AZs5C+oHFUb6GeO9hur/zLKWEs6zQDcjj39DzWld64yJPCLeRLqMEQRsCQT61QtJ9S1LTpE8QWc8K2xExlgBAuAOgxVRvoxwWt5bFyIjU7a2bTNVYbFIkRjy4J5z6Gs5NOtGvisf2nTtUPzI7HdG+O9SRWlre27Xeg7YLljvdScMMeuelb9xKttYK91iSXbyVGTk+lKpNxS1HUjBWcGc3b6hHqjzaVr0lmFhOd0MnEnueOMYqFdHi01o1Nyb+yll3RJJghCORhvriqZ0fyNHka7043iNK582EYmjQ/Tr37VT3anDZWX9nWckmlLIqDz2xKSOS2D9K/R8DQo08pbg7XW558nJ11bY2oobm68+xdZI1kk3vasOo9j6U7drtvHPLp8K/ZlOAjfeT3H0robG+juYldong3p8rMvOPr1qvJbXdiry28jyw4yqjrn/CvlnGSPUoV1rFpfMp2WoR3djBb6iXZm6tOu0t71Zj0GzmkG+4ee2VcwxSYIjb1B9aSOOLUrSU6jF5XlHJkHf6VQvdO1FIGSwmF3EMFEDEMvPehS0sxunFt2fK/wOg1CFo9MEKwm7ZAAd5wfqa4TxAYbzU4dPLMzbvnjY4w3bDV1er6lcafYQJNZyXDSLiTyyfkHc5rl7h11jVfLsdrx2yDzEmwrc+/Wpk0pK504GMopye3c2rmx0yO50++kfdLB/o9wdxYLnpn160vgi8l0wSafq8DW3nSt5MjfxAHj8/eruj3WnadYmzvLVbYowzv+YOT0Oe9Y1zbw3FzdeffH7RcSMw84/uyo5Gw/wANfd4PEUuTmurdbM8SqnOTsdxdS29pEJJriOOIkYaRwB9Pem2uqWV0zxwPvaM4ZWwK88uvDN1rOnQ6brOsSXVnPNuSO3wTFjoQ1TeGfD19bQbZmfU4LedhHcLJtmCjON2OG/Kr9rGa5qMk0iIxi/dludrrOg6brG2S4jkScdJozhgPr3rltT8Pahp9nIsl5FLbKc27gYk39t3rVlNUvNOvi7NJdiRdyRSNtZB9KTxDrNvqelpMhaHZIuVYYwPr6Vk6sXFu2ptGnNNJPQ5SSHVNb1qzh1y1guIIdqyHo3ByGFb11bWui6u3yh7eePDc7pAo/u+n0q/FZSXKR3Vm3zrgHHOP8RWJq2oPaXa29/YfatxJWRW2sD6ev5V8bDM3XnzYhWl+B0OhKMvd1RsJbLeJaxWWoLBAwzsuBibGc5X3q0Irfy5ZLK/jnhjJjaOUfxdx/wDXrhY9Z0a61Evpmpm6vsfLBOOFPcA9Q3tWnEsFn5lnqskipcJ5vn7uCe4IHIrfEV+XSEbsump9Gbr/AGe8t4Ps++zkVsRnblGPfj60/X7nTNIQG7mjSSZMEKMM7euR92sL/hG77Twmp6RrNxPEP3giJ34B6YB6VqaPJb3dqLjW7Nd0knl/MA2T7+lYrEVZS5Ix1/A0qRbSlfRFK08VXmrJHpjaU1rEWMZnbDIR0HPvUkGlQ6MGuoLyC6yG3bTtOPXPfFbraBZKhXTrloA3BiHzJ+R5rB8Q+E5j4euoFbzHkmDFImKhFAPC9x1FbexlFOpUd2Kk6fNaOlzPXxFpp+bU5o7snGSY/Lbyh/6EKZp9zZRyztp+uXSpJJ5kRuFOE3dEz6D0rm9O0lWsG068vhO8MbmK3u4gsm7J+VJMDK+xzT9Q0m9XTrWaS6vLFJAWW2nQOmQOzAdPrXJXpSxVPlvfszfmhGTi0em2stxeWyWV5bxTrKu0yAg7h/erM1eMaPJDYtcNNGImeEMCGHQcN+NcdoTava6tphguZLu2uuIpw2UjYfeHHb2rtryHWtTsZRcW8EYEnyR8kso/iz1FeSoypT5Kr1MHFRd47Bp2lte2Udw9i9w8KbBHdEZlPqD6VCiXWnrCIZp9KdnYurjzI39Bx0FS6R9tsnkt4vtkcxUCGKY74fwbtn6109vJJJbL9thRJcYdPvAH0qpVH1MpPlepyuotLcWyT6xZpebgA9xYnIVQcgFTjNVdETSrq9jvNJmRZzkCNmMbHHTcv9K6e50izkmSe1MlvKjbh5bEL+I6Gsi+0nUGRftNnaXLGVSJ4k8t1685XGf/AK9bQldbk3jaxsWurXcKeXqdhLFLnlofmTrxz61O8mn6qqRlUkU5yHXBxWJ4bM1tq0ytPcwQyghba4G4bwfvBvfrR4r1i506ZYdN0tZ70EbVztXHck1pSoxnUs2YyVtjUh8P2ENy00XmBHGHiZsqR9Kj1PRZZZvtFnKkchTbtlXKlO+PSl0nxFYXiRxyMYbhgd6FTgEdeayTqmo2Ul5IZBccnYk42rnttPcVxSjNSsaw52yrpWkXXhi5uL62syUlb9+qy7t49RXUImn6vaJIwWRWXj1U9xUmlzG+0qCebyt0iDzPLbcit3Gfas670VkczWE8ltJnICn5c/SnQzGrhJWmuaJDu5XjoyS80Elf9GuNv7ox+XIOGHoTWVcaW0DF2glgmVCxmj5GR0Ueo56VJqNw9ykFpraz26RzKy3Fs5GTn+KpJ9S1Oz8y2QxXU3JiMxwspJGACeOma9/D4mjiVzUmawxNSOktTELatJrtvK0pnso7QMVD4LEDoR6s3866PRJ7fWNMumSxNpcOvlOkibkDYPbviqP2m1uL5l1HSZ7RkKIJoTlGY46Y9CfzrpReWUcHmNcRKikAnIBJ9xXbTi07tlYnExqQso6nl8XgnSND1rRLjXJLaaOES7p1jPmXMzkkFxjChcgDntW/deDLSO4lm0+3tpIJST5ZOGUkclWGc54/Kup1yzurmBDZtb+aD/q5kDJID2Pf8a5vUFfSGNzNZ3tmUT5JbWQyQlj6jnFVUcZbo5INtbnHafJ4i0fVL6zhvpERISi2VyC0bk9w4+vpW34V0XWdM068k1N4kjmtvmRMkAg5/GtOW41S6SHULMWF9ciLMkAIEjrjOMHvVy51PUriwFtc6Q8UskZMiO2Cg/2fWvncbXxEZ8k1+76M641ZcvIZeh/Z5NPvbiVwyTbDtYj5wAOgPf2qto8lnY6rdzR6jFbpGMq0y7Rt7qR6/SobbTtOv7IaVNdSWchkDkz/ACuyjoVPYjH5VcvPDLT6FJ9kkj+2eXuZJ8SofRwT608LW9hVVSJopWbjJ6M6N5tE1axaCO6iYMASrNggnoRmuF1rwVrVtdx31hqEzPGSQ0b7dy+hU9aTTNMjutOewtZHXWbYCS5hA3h8d0PUD2FaenXdybqJV1zy5FO429/GVJYDoDxxX18KkasVOJcb0rqL+8zrW31uTV0upLSWOOVl+0WzuNqY6tj3ra8VaXY3GkTWMqxwwyocE9FPYVVvtf1GKeK7uNEmbzA37yD50ZhnA4qca5ZalpR/tKyntUbhTt3jPrx6V6OFqppxOPFUm2pWPi34zaGbPUmu0Ukxv5MpC4GR0Necmvrb42eD7e90F9UtbgXKzIUYqMKSOh+tfJt1C1vO8LjDIxU19HhZXpo+Zq0/ZzcSKiiiugzClHWkooQHuXwV1Vb7QjayNmW1OCO5U9K79xx75r55+F+sNpXiiDc+2Gf924zxz0/WvoGAlhg16dGd4Hj4ijy1H5jXgDtzWd4gTy7c/StO4by/mzjFc34jvmZDk8Vnip2ReFhq2UNKXzXLe9P1Jtj7V6U3Q/8AUs2etQXr77vbmjCrUuet2SWyFhnHerh4UUy1jwtPkyBX0dKNoni1p80iLAyaQ9KVe+aa/ArUyIX70sA6+gps3SnRMFXmsZlIrXf3z71B2qafmT1qCThai+hrFEBGTxT1HApoHNPHSs7m4VNZgGUZqAnrSwTojjLVMmkioRbZb1NQMYrPYe9WL+6VgNoJrPnkmI+UYrOFTQ39ky1bkCQZIUe9adxJC1vgOM46Vz8FvNLKCWPXpXQxWSrGu4Z4rKpObeiK5Ka3Zz13t+2oBGWNadtHPuyuEpt5FGl6nFaME0ZbAC4A61hGEpt6mkqsYpWRSvYJTAxkckmsH7IoY7jXR3kwkiYZ57c1jP19a7KOHj1MZV5NFfylX0xSbQAe+amOMe1V7rdsypxW7ppdCVNyZXCqshzgU9zxzVD9477txyDVxj8oz6VBckcADTwaip69K+WaPYHGm4oopBcBQ3Simk5pgApaQdaWhloKKKKQwoopDTE2BpKKKZIUUUooABQetLRSKsIKWiimAUClAzT8VJQirTlpBQDSJZInXmnN0NR5pc8VNiRrUw05qSrQDO9L9KXAoxzQUmIc4pp61IelRnrTQuglS2v/AB8x/wC8KiqS2OLiP/eFEtmJH278DF/4pC3xz8or0FmbpjHHSuH/AGfU8zwfbe6iu+1BGiIYc18dhK7p4u3dnqVY80CrIoZfmrKvLCGSYSmPLCtRX3D5qRhkdK+3VpRPId4s4bxvbzfYitpkccexqn4UtdcGnFpJN7qM4PpXdXdqsyFWUEVC0aw2bxKu3A4IrCcJU9YmsZKfxHP2OqxzSmNjslXhlJ71om8VBkmvOdT0fWJvFXmWkjohPzj2rpNVt9S0fT0numWa3Pcn5hW8MUlZSZzvDPVx2OptrpJRlWGammIkj2+tcloN9HOA8UgOfeujimyOetdKkpows4O5JZaYFkLKcbq0nj8nHPIqpb3QXmo726kkyUbHpXiZjlVPExcWj28JmMo+63oaF7AZ7XPmEN25qrpVhfJIzCViKoC+uFQKQTjqav6NrDebtXGTXgvh6lGPKdKqKeqZq201xDOPNz+NbseoR+QS7DIqoqx3Ee5yM1DNaqqkKTzXyNfh7GKu401odUMRTUdWULzVI2vhFjAzWgbyMxANgDFY9xYlZGmY59Kzbq5l3FeSPStJcN4nDw5lq2aU8XSaZ1kPkTIPutSeQsZzGxA9K5fSbmRblE3nnsa697dzbhlqaCcPdatYzVpO5Tu5WSElXG73rNspGec7lIPrVu5gkyd+RWVe3Q08ecG6V0+yU5qK3Z1ujBQcrk+uLd3kkek6fIpnfBkU87R6mtnW9ulWFvY2MZEQURzOB8u6uJ8P2N3PNd6hHqQTUC+VUH5iD0DfrXoq3YWwS1uI0uo4AFnMRyfM6EGvs6uDhg6Cp29TyMLP2tRyewy7tYYbO1AlLPKQ0rjrsA+79Kx/PnuNTiksZTLZRzFn29FI/hxVvW7eaKcz2zyLdSAYQ8rjsopNMv0trd7O7sJYbgKS7KuFZu2PevhM0zjFe0aoRVloj3KOEgqfMtTVl1QzRstvCYHwf9aOh9qSG8h0+xto5lPmSHLInJHvWXpr6heWLRTL/okmRHIVxJGe9LdwT2VmqRt5m1w3nty+M9x6V83XrVsRN+0ld9v8hKEduhoazdapZzCeJo3tXAUoP9Zk9xViy1aG6EkUciJMqjarnBJ78VzupeIrZLfy9RgmaRdxE8A+RB659fatDwvbW9xpg1S+a1mYqfLnUYIT0PvXGqbSvJCdJxjdonuJJEh8u+Tzo+WY+/baRWfqD3EcccdhP5i3DrCIm5kODyR7AVU0p9Xk1KR7C9h/s4OS1rcc4HYg1p6dc6Zpt7cXOp3PlXpB/wBYNqxp/sfWtoxtsXUairW1IZrPULbUbaOdRIi7ilxA2w57bh3ArbjgmhtBNfXAnlRfmkJ4J/pWNc3GoS2/9sxsPsjthIAuWKeo/Wi51e1vNGltjOsfmDAV+qn3rLEU6lOS9tH3WtDGm/ayUY7nR2LWt1aKbe5SU+sbgktXO+Kb6902+s54Y0ddxVty5IyOTiuTtNCjkYLZ3l9od2zjyZonLRSjuAOxNXNQvPE0d0llq+klvKRv31u+75OgOe5PpX6TCsquVKNNaW0MoYW2JV2dFpGvXEgzcW6SQE4LR8t+XatyFVnPn2rlFHb1PoawfDdwbSZbGZVBnAKsUwRx0b3rpXeC1gDMyIoHHOBmvmk5QupF4inadkjOl1LT555NNvcQtu25PCuT6Ux9LuLVTJp0mSTuIJ59sGsDVdVkguZbjyIroN8wymQn09aXTdUW4037Rp2oSQSxMZJ1uVwJG/ujPSoTjLyNlCpTV1sdFpV5dSlbS8iJkIP8Py4rlrXSok1K6luQ7zec3zIeQD0yPSur0XUpry2E99Z/ZGOAjHkN7j0qnrnh8XVy2oafcPbXbfe+b5X+tcmMoVKkPdZthsUoTcX7tzEle/hRI5Z/tVqjEv8AL2z0zTLtdKvlis7GaZJZHwI06DPXNP1OTVtPsjHc2aqpODLGcgn6d6vaP4VZ7VpZEWGeWPPnK3Le+O1ceEw9etPkV497Pc66kqKjzSevSxg6Trniiz1i+0u48PtcW9s4jiMbBSI8cvjvWj4b1aG+uJY/Dt9PCMEuk8OEDdwD61at/C/iD7d50mp4Nv8A8e7luZB7n0rkdS8Va3az6jDp9jbXZtpGNx5EYWTIPUKOua+/yCusPFYZwtc8DFwSlzRlc7i61K2uitl4h00wu2F+0KOMfWku10D+w30VbaW7tJEKs2eQO3NYHhzxxp+rNa2V/bS29xcpnybtcbT6V0UltbqjPjyABux2HtXr5hTqez5sNFN+Zlh6yvao7EPg6K2sLcWMchRY1+RWfLYzxWv4g0nTtUs2W+UAKMiRDhk981yWrSzParLpkEEs6NuDSNsbHtVnQ7q8azS1hEvmGUCdL/uD1wRjNfFU58ica8bNt7+fY9iUG2qkJGX/AMIrpOj+TrltdLeeRLvHmpmQr/dHv7mtaWGx1e++2RXU1lc4AR2GYy390Dvita80XE5ltZQhZvmibpJjsM1RnV5PJg1KyASPJRo/lVQOprTWm9jZONRXvdlGx02/vdRl23qSzwg7buFyAp/ulcVp/wBkeZu86dzdRRny5kOxpHx1I6dcViNJdaXfGXTb6GW3f5zGi/vD/jXQ2/iKzks0k1W3EAlJTcPT+lVRxVFtxqPUnEYapGzp6r8TC0u3Zrtn1i5k0+9mXa00TYAIPQ9jkYzW7rHiR7NtkNqtzESqpN5qgSD+I/hgVz+s6dBHEo8P6g7h23i3uP3sbE+meRTtK8G7tPDa7alzIflhhkO1PoahYl1H7PDu7Oao4Q96pv2KaalYa9q8sD2/2VkOFllHyAeqmut07Q9MhciK5N40anzYpH3oCev0qGHw3HDHFHbTQXNukg/dTpnYO4Ujn86NXk0vw9pctpHMLR7rc6eZyZD3O6lDBrD8029TnnWc7WK23QrKwW10eGG3jFzukiTjDHqRXQwtI0KkJ26nvWFpVra3UFvMEjZ1UMSBncPWuhjPPlhsADoa+WlWni63tZK1lYtrljuOUSD0/H/CsrxFPqNrbq9m1qjMNiNKf4j/APqrXMYPOSTVDU9Nt9QjijuUaRI5BImDgbhnn9atb6ii1e7M/TdUxbxjVY5YJehlxhTWxZXEEjyRxzpKVOCqtyPasW70G8Bnkt9Re4DsH8mcZXcPT8qzpIzDbvZmzltb2SQMtxDnazn3+ma3WqsmW4RlqjsmCSIHdBvU5BPaoI4Y7iI/aoY5N5yC3pXF6hqWvaah/s+4i1dvNFqyHk+YeufcZrqNCupLiyUzQsk0fyTAjgN7U503TjzX3M3Bkd94btpEcWM72TMfmKc5HcfjWNLBN4fhe8vrNtRKgrGE53ISOoPQ117xtwYmxmqt/bx31ubW4eVBxyjYNRGq+o4T6MxTrlu+gNHolvFHduh/0ctsZAfvH3xzUVjqN6luIrXU7e5utuZIJ/lcH60ajoWoW8v2q2htbwhCqkjZIAR2PrUOmaPLfYa9s1gj5E6yL+99irCrtTkjW0Uro6CxkOo2bRX1qYZB8sgxw2fSs8btHcRXMP2qxzuXK7jEfWrek2MmmIVt55riEgBVmYll9MGrlxcWgREuXWLzDtQSHaGPpXFyzpT9pQ3/ADMpWbsZ72NldXC3NlqDW4ddylXBXOfQ/nVO60e4S/lvIEScSKBIYn+YY7gd6fc+HLZrqWWNXH7slI1cqA1c1qNzPYxxCOSbSblSDOJGOxgfRjXr084nNpOm0TCnLozqtLuNXuNUhhEkyWqYMvmptb6GuPu7vxDo2uajeaaGuNP3bfs5G8Kc84rW0fVPEd9d3VjHKnlW6DFy2G8zcOBn8a2/D0mn2omsfPXz4WHnhuMsffv0rPF5tPmjCiteo4wd7taHG/8ACZafff8AIX8OXNjdls2k1sNxZu24cECui1PUtTlt4Xk07FxEQ6zI3QGugksNPaUXZto1lA4cLyawby5123u4mk0+OexQkP5Z+Yg9zXLWxmIxPuKyXUpQi3cj1bT4pIU15bia3mjQFwq7iwzyMe/SqK28kyGG1md58mOSKL5AYzyME9e9a1vr1iLeRDlTEWBjdSGHofpWHevcRyRXlpItwkpG9FbiNu3vitIKUVyy3NY3e5Yjsfsw8yGULfx5+zQEbGYr1A9Rgdat6p4s0mRfs2qadI8saBpg8Xyj1we9R+K0LXGhaxqGI1tIZjPNCpbZmNsD6ZI59av2P2O68FwaheISJYCAzR5bBJwea6qWNq4KHNDVPdFRqRbXOgtYdOk0WGTR5fKgkQyxx7gdoPPSuO1b7Lpuox28OlvOLhTKj202zHrweP1pdK0q6lytvcQ3c0JziJzE4XP3SM4/Sq2tW1xa2ltdSQ3MEYk5zGZFi/LkfnX2FDEOSUrGkqKSauP1nS7i88JTfYb6ZonTi3nh+6e/SvjT4p6P/ZuvNKi4STIYgYG4da+6dH1KD7AYEdbpZiVBjb5wPUCvnf4++GhcWd8sO55rZvMUsuDjvX1mW1VUjyo+WzCnKMuZnzdRRRXoHEFFFFAD4XaORZFOGUhgfQivo7wXrC6l4btb7OXZArn/AGhXzeOterfAy/8AOW80eRvu4mj/APZv6V0YednY58RC8bnot9eBhjpjrXH67clmPJxmuj1aHySfm4rBvLVZ1yvPNGLeqM6EPdI9KuSsGKdCpkui3WoRB5CFc8HrVvTvvV14D3pGOJ/d02zSTCqKinb5alZsAVTvX2r1r6NaHgq7YsbZzRJzVCCc+YRmrTSKF5ak2i3TkmI/P0qBjjPOaSSZecc1UlnYnA4rCdSKNIUpFjeM81XuJVHcVDmRj7Uxo93XNYOp2R0wpdxWmUfdyaaZnYfLQ/lotPhZDjArOzZrZLoRFZW6tUsNv8w3danAHpSk4Oe1WqSe4vadh00KgDpUjW6tBuXk1EWJ61qaWnmIVYitORRRlKo2yhYR/vg2MAVqTXEccXUUy6t1h+71NZMvms5UHPFQ1zBFXK+p3Qe6UCpIJduTnFZl1HIl6ofrVuQ7Yz9KuhBalVNLDW3XLPgkY9DTUBCbe9LpMnL8ZzTp/lbpXTGNiJOxA4x8tQXBxE30qVm54qvdt+7alJDg9ShasGJB9asOeDVeHav41I7VzJHTLc4SlXrSU5cfjXyx7AtFFB6VJI09aD1pKKooUdaWm0opMaFooopFBSGlpDTQnsJRRRTJAUuKB1paTKQmKWikNNAxaD0pKKdxXHIacKjFBNS0C3HnrQKaKcBSLWo8NQTTORQSaVhco7NAFMB5qVOooZLuBXimEHNWMZpjrg1KkBFTW608jFMYVYIbTof9an+8P5009aVPvD60+gH23+zneiTwtEgPCqBXpmryqqkk14v+zJMT4cUE969V1yUyAID1r4WKf12y7nrzX7u/kNinVhxU6tnms20QoM1aSQ/hX3sNkeLJFg80xo93WhG4p4NW2JIgjsYzcCUR8jvWd4/03+0tHkijjPzKRx9K6K0AJq28IYc4IrlqwUmb05uKZ4X4F8GarFeuJryUR7vk4+7XUau914cdE1CRJICflkB5P1rv/IFs++NAPwrifiZpU2s2MiRK3I6jsamM6kGEqdNofZahBdJvikBBHrV+I5GTzXCfD3wdqULkXl1PszheeldNra3fh0BrmZJ7f+9nDD610LFwvytmDoTSutjYeJShwO1ZcbS299vA+WjTtYtbmNWjlU7unNaBWN+cA571o0pChOUGaMOtIE2t8pqGfV5mmVY5Nw74rCvrVslo3PFQ6bcGCT5iKx5Ypm12zpL67m8nIBNULO6V3Ik4PoRVyG9t5VCuMU8WtvI+5SDUTpqRUZuJds1t0kSRlUN611enXVtJCuHHFce8XlwjC8e9PspNiFUYr9TXxOZ4SaqtwR6FOehv63MhQpCwLfz9q8x8VXpiu/sjOWaNhJIq84APSukvbi4tS91zIUUsqg9TjgVw/gK5XxRY3epSSrHeRs7uOuNp+YH19K7Mmy+zderujade0fZt7nbaXPptneQvq1tnzyskcq8BRj5Q361uW89vZzz6tLcKy3EhD+W37uRVPDY9eBXG3GpS68sCyae9oYCPNhboU6Bvxwa39LtmW0ktnUkStttkI+VlJ5rHHZvOvGpTiveex2UMJT9mnH5mk2uajezrC9vEpZ98AD7mKD+VaS2NxqVuFuSz28x3FicPGAM4+ma5n4haBd6f4YsR4ejna6huB5nlElmB9+uKq+FNe1TTIvI1+GZZJZG3yE5VOvyivnsZkmLpwVSkubTVeZ0QxUUrR0OmttYjiuLXTbpXSTDYJfgqDxg1XbWjNfuLW4ilg8ti0ZUkgjpx65qPTNP066ujeI5mtmb90Dz5Z7kHrWxe29rZ28s9vawxsRtZ1UAgHvmvmIWVSXMmn5nVHkbXU5x2uNS0x7NG/s6eSTIlZMpIR2IrG0e31JZ/sccbwSrJ+8iBzBIGbllb+ldJDHJM6BZCzCT5QeeMd6z9Va0n0z+zV1SVb6dyYUtx90jpgdhXZzRm+WSOqty0k2nYsT3dnoAjt7xvLKXAb5SS0jHoPpS3tnfeLJftV15M2nREo1gpw7epzXNeHLDxJoPiMz+IkTXopYvluEAYWxHqPXBro4YLfWdVgk0+4uFjOHje2J3KcdZFHI/GvTwuVclpSdzx6tTnlfY1tNttZsvJksJhNosZIeydMTAYGAp6YHNU9XaG41uKSGFVWaHYVxhlYf14rodMvtQ04C31SHdBnbHcA53k+oFZ/jO70+xvLC5PliaSX5T0AXuxrXNqTqYaSjrYMJKarLlWpV8J6dMt+0xmZ7aAFsSj5sn09OlbNzqcem2rTyWk1xPIDKiIPvEdFzUenalaXcExtmG1pVQydiPrU+trpmpQrax6p9nkiYMDE4yuPb0Nejk6nHAU09Hu7m9aUqlVymjnLrVbe/v4/wB29nqLKshglxlCff8ACqmpvqzaxHNPKZIlJCqe5H3uK6bT9FW6lefUo7a4wMR3CjDsPQ0yX+wbwSC31COKVP3ZVmwQc+nXNTicEqj9p1OqhiIQlbluVbabSLwRQtJ9nkdC2xumB3PpUGqeF1uEjkKiRVYSI8TcZHeo77Toond7worhdquMfMPXHfFb/hqNdP0/bd3ySgDEajoF6/nUUqUar5KkSq0vZrmg/kY0mpapalYhK0jf3CueKiGuanFhljKNnG1kOCabN4t0nT/EF5JNHNdXUeFFvCm58HpgV0thq1jqCym5hW28v5iJBhq8mph7Tdp2V7Hl1qy57WOLur7UZtZtLjWbe5W1jbIWLlWPv6V6BZ6tps9mLiK6j8sDu3THtXNzXligm+wXDyM2SIZRnce+Ky5dIm1QSZsxpcUJ3xjBHmseh+ldGDpzUnGkrtnVVdCtBa2sdaPEumtv8vzWdThU25Zz7DtXJ6l4dj1LVZb64hazeY79sTYK+mav6Sz6SrT3dsDcEYMiDIHoKu27+dumMgkdzk46496+ty3KKkZKtiHquh4FeolJwizDtvDMJu0u75o7y4gk3WzyR4MY9OvNat4v2q1ktbgvGko2s6DoKlhuoZ5ZY4CHMXDsegPpTyjfxMfoK95ONrWMnFp6nKHTdZsmjx5WsWiE4XO14x2HvUujaZeAwaxJeXMUrzfvYZFyDF/c/PH5VuXtrL5Eot7h4HkBUSKMlCe9VbD/AISPTtPZLhI9Wtt2GkUgOi/3sevSvIzPBRqUZcq1O3DV5qSu9CTVrxtQ1mYQR3DxafCHRYm2ln64z9MU7xNqN3c6KLrS7yK3ng5miYbsjGAGxWLqPiHTYp20mO7aCafHDLtIOOAfU1z2qprFqu26sp47eVT5k1sCGf3I718NVxEoxdKS949ylGm2pc1jT8GSw6ja3N3qcIN1DJszbN90H+LB611Y8N2V9A32jUhLABz/AAtiuQ8FQ/8AErErXQjkQuyxyJ5czj6dxiu+06TSW/4+I1gaeJVDyttMuOgx0oo4KjOzktTnrVqilzRkxbXTdN8O6NNcWOLiRVLI8r7mY9ABj0xWdZ+KZrRgdeXy1KFxMg3JET/Ccf54o1uPTvD8omS++zk5aNJhujDHtzUEy3n9lbJNMjPmShvMt/nVx6kc13QjGl8KsY/G+aWtzD1Kb7ZdFtP1fdJJEzrJBJn5CTkFeNprom8P3l1aR3dpfyyFogFttQAcICOVyM9an0rw3pek29/qM1nB/pSq0romGK49O34VsWGq6dPLHBZ3COZY90a9Dj/Gto35XzE1Zr7HQ8lhluPBeoT2F9FPa+ZJviu4X8yNc/w47AV2Fv4oVUSSFRqUHAaWJ/nXPUla5TxfdWsPiGW11GXy5HJZFLdOepHfioLbRPsQ/tjTwDJC3mYjY/vUPHygdT9a8SpgVUvUpuzfToenQw6qUlJs9O0/xDp9y8MMTSmSXOxTHjgdSa12bI3K/GK87svFMd5cpNYqJPJG2eMx4c46ge/t3rp9F16y1WyE1uJIomJQrIMEH+leZGk5b6W3OSvQlTeqNpGZXUHO1ud1OkKYztPQ4z6+tRDbheThV+Xnj6mnRpcLKS0iPbY+pFNUk27M5mc7qPhn/SYbvTrporhJDMwI4ZvX8eldJaSSPbJ9oRRNj94B2NclDr99C95K22ZBKYxGi/NEAfve+a3NA1i01pG8tZwyoHy8RQkVtKEpx5uxc7pamiftCqQgBFNjYzFtw2uBzTvKKNxI2D0xziqkV5bSXEjW86TGI7JBnv8A1rnaT0JVzJ1qWb7e8rPcx28cO3dE42r/ALTL1OKxbvxdfabZm8iszqMUaldqfKdo6uwNdpdR2g/0iRV2Y+ZsdR71lWWo6BrM81lEiyTqh3qY9pZPTPpW0HTsm1c2heUHpoVrXxjpp8NrrkySRwyrlI9pJz0GfQE1TuLu31mK2uMq5blLVjzGfUHvUms2w0+z+waa8cCNkKl1GDHJnouewFc0uLa4tbL7HdvfE53Wh8xdoIyR1wORV+yg3eCKppWub8d5qWl3LrNNLvyvySLuUr9R3q9d61FdpE0+ky3+nyRbhIUGN2eVYGrV899DPLMDB/ZkMShY3A3Fsd/SoP7Xs7+wmspormxQgbnYbQPQ56VMp8ur3JUebWxR8O/2LFdPfaYJLM+YRFBM+1GzwcA/jVjUPDq6lbb7G4jmhdy7RytkFvZhVe60S7ZFd2ttUtyQAJRhlGeqFcVT8PaPrWnJf6dpM81giS7oFn+cNnrjPQUtJrmvqV8LvFm74Xhkt5ZbSQTkgcs77lXHYGti++xw23+lSJDExxlmwCa4QRXVtdXCyXlxHKrCW4+zSeZGp9xzgetbGqXdnqmkQzXF0Y3GI3HkFlLnpwe3B5rF0Une4pwbdzK1JYbXW7i3t2XyAm4MTuGWHXHfrW5odnov9lgvGiyEGQuQQSfUD+lclrQP9pLCoRnjiTfNb4LALjopz6V0eg3lg2owIkysiKwZJmw6sccrnrWkuayaWncua93crrdzXGpR3unXLXG3CSoExwOOVNO8S6pfv9qs5ZLcRKAFQHyyWPTacYp14segawkwvLcTzPuSF1wWBOTz3FN1rxJpN3YPHqOnrJFkgTogdSRj0rOWsloXTjea0uUfh3DfW9zcPqbubiTe4QoOnODuBINLo/iDzLKW11KZCgY7llXYwXPUk8frWVHr3huK3kurK5vLe8d9pg3sVZc4OAeBWh42dGuEtQIbuxltlV4jFvKk98jkV93h7KCtsh4he9Z9TrbfT7MywyJaxyeXGHhuAvGDXlXxTtYZtfni2ocoVkGOqmrPh/xC9hK2lyahfqLeXMDqhaMIP4D+FXfHlzY6hoCaxBsZ2nCmYKQGA7fXmvdynFxlVikeTmmCnThJS163Ph7xtpL6L4nvtPZSoSUlP908isWvZP2kdF8q4sdbiU7ZB5UhA79jXjdfS1I8smj5yDvFBRRRUFhXQ/DvWG0TxZZ3ucLu2P8AQ1z1KpwwPoaadmKSurHveuar9oJWNgV/pVLTrkbjH69a53w/dfbNOhlZjuK4/EVrWkMiy5APNKXvvUzprkL16uTx0zU+nDFV7ksFVT1qSzDY69q9XLo8rOTHtSgXpJAF61k6hNwQPwq+8Z/Os+/jwte7d2PIpRimZnnSKxINSRySSDrTSvBqxZAZ6VhKDZ2OSS2I/wB53pY/mcBlzV54xgmlsrdWm56VjODitzNVU+gk3lxxDcuKxb+88snbW/qsYC4zXL6pCCTXM+flsjpoKMpalRr3eeas2dwhcKTWc0BpgDo461zqvUg9T0fq9OS0OsifI6gipIz83PSsK2uJOFHFaVtuLDkn2r0qFZTR5dag4MuS8GrulS7Xw3AqnJ2pqyFD1rr5bo45GlqlyglGD2qhBdR/amzWffys0mc8UlsCSWzSjSSLT0GajL5l+G96dcNmKq10yreDJ5qSWePYcsKIcsW1ctxlKzsQ2Uvlg89+lWppfMI7ViCZUlZs5GeKlF8zH7oxUuvBMt0JMvFtvUiqWoy4jO3qaozT3TucA4zSOspX5zxXPPFX0ijaGG5XeTGLMUYGQ0yW+UnCrz60TRRFcs+apStGpxGuTXFUrTWzOuNOLMKiiivGOsdupCc0lFABRRRQAUopKWgaFopM0ZpWHcWk70ZozQF0BopKKYri0CkpRQCA0lKaShAwooooEFFFFADhThTRS00jRMdTT0ozQadkDYlPQ4plFS0SWVfikbBHWq4Y04MTWfKSx5ptIDQWqkguI1NFB60lUB9O/s0aoI9JMZPQ17NcXPnyDaxNfN/7OV58zQ5xzX0Tb7cdsmvl6eGtj2z1ZyXsEy/G37vFPU+9VBJ2qeNweM19UtjySyj1KrVWFPDFaoRqWS5Oav1n6dJ8vNXwc1zyeprFBKqslZ00KMx4rQIOD6VUk++cU4ikVYI/s7b4lA9eK5/x9pbaxYSRAH5hziuq6gA9Ka0QYHpnPFTOlF62BTaVjxbwZ4Kv7fVW+0SyNAG4TPau91TQ7jS7Q3Vtebo1XJRxium+zKshkjUBj1NVtZjku7RoWVScbQawkqsXeLNYum1Zo4FPEFrdQsgkUMODg1B/rH3wvn6Gsy/8C3B1gSwySQgt8wU8Gu/sfB1o+mLueSGZV++D1/ClPE20kVTpPeJz1tdzx4Dciryav5ODyDWRrN1Fo9/9kuZQ+eFbpmnxvZXQ4kAP1q1VuvdZXKr2kjq11ZZrQb27VDaTPO/mQsSAehqnZWGYDtbcMVc0eKS2n2kZWuWolN+8bcqjsP8AFLK2gTxOuHnXyRj37/WvLfADXnhPxLqKx6PPbaRY+XFcfPvDMwAEoHvnkV6X4pu41vrVZFGyNgWBHAz61Y+IXgFfEvgmSO1vZ7DUMh4Z4HKlyDlVYdCDxWeLlToYZKTtccG6lbbRHQ6XHpPiO0ha2wsEfMfln757tnuPb2NaVntlu/PEbNFAPKgCjt3NfPus+LH+GesQ6LY3Us0UtorT2c6ESxS/xFG7k9eOOa9v+HXirS9b0KOaC6WWA4USdGB7q47GvFw2G9nP2ktUenP4eWLOnt/3cwZVlXttJzmuU0PSGk8RXV7qVnNHmVllMzjY4P3Cq+w6muymVZd23G7YOhxj8ax/GsNm1haNcJeyfvQF8ksSmepOK9OUvtLcwho+UxPEP2HwpPHfJeL5cznbCvIf/dHenXmt6drmlxrZ3X7p3HnOo+6fQit+78N2mq6La22pW8YeAkwyj70YwMc+9ebRwXei3N/DMkJJuARNAuAVHqK+V4hwcZL60tH+Z6WBak+RbnoXh+zgSFp4pPOYnAcccYrj7+18jx3BbSTIRcqfni4kQE54FdfpWtWdxaR7cIccpx1/Cq+paVa33iXT7mJfKm7yp1x6V8nhqydaPqaYjmjzc5btdOt55n1DSmlRgDDslXCuR3IrNsNNK6xLLJam01IYYyqdsbqvX9K6TVtUt9JVWk3uhOAuOPfms6bXra/Elrb2csjFBGxGP3Zbt+Wa+ulKEHa+px0qVWcebluieHVDdRCBHimDkrmL5mXHU1wuu3du2r3MmrJJfQ26FIVjXknGPmFdRc2zaXaxQS/8S9TIGa5tY+MDoGPb3rI0ux8rX797iEoJpPMWfOQ4P93tjmufE4yFLlnJXLw/NCfus5vw1da/B540+2OpWzACJCQiwE+o74q7P4PvLe5EciSXKzuWM8UuGif39QKua1/aWleIraO1gtvJaMuSh2seTyQOora0rxJa30L2N1BNb3EuR5gOCF7GvWo5jg3Fe0Vn+BVSGJu5QehX0O9l8g2Nxd3EIjzGJ5V2h3HQj2rIutJitDLHrENwwuG3/b7bkls8EjtWu2nXUkCw3lwL+Ns7VIwyKOnTqaqaQmrwxyrpcr3SxHfPbXaEyqvoB3rspvCVkuQ5nWxFO+pu6Jo8UFn5d1ey3qbRtaQfMR61dFvbo4MKfL2zUhlB05Lpo2jGwFxgkj2xTEubV7YzLNt2jJVhggfSvUp0cPG2iOGeIrzvdnOeIIJodRa7FgWs3AE01txMp9abYXWm3ervdW87XVvFECYHyJSR1JFdB58pvUjSAtCybvNB6H0xSx2sMdw13HZok7DDSbQGP1rHEZfSrSuxxnKMfeRn6l4itv7KbVLPToLe6jObZZh80ij73HaqWheK31NFuNTt5LF2UbFZc5z/AErb1HTINQtzFdRrypXco+6D6elYRsb+x08xwst9CrHzEnGWZf7qmtKOG9im4oiUoPRm2kiXDjycSIOTg5GaSSzjJLR5hk9V6VyWkWcga6ms72SzuHzHHA5PGfTPetLRtdNor6Zqyy+fZr88vUN+NbxxHfQzlS6xNlGmtv8AWQLIndoxz+I71PDPHKP3bZPp0IpmlX1tqlmt5aMTGxIGeDx61JNaxSnLLg9ivBFbKSaIfNccy7wQvpwT2NaejMBCUP3gfTHNYu25hP8Az8RjsfvVPp2qQLqSWjK6u6bgSMD6VlWjeJpRbbOa8f8AhO61O8a8s5LO8uYTvEEw2MAf7retc1oni/VdP1qx0OWxayiDFZUuTvGfXcO1dX8V7uXTI4tUtIxKEI+1jdgxx+vvWvZT+Gf7AXUlWCSKRM/PhnJ/un0NfCZglGu7xsd8JO2uxmXmvae00h1bQs+QyrHcRlSJATjK4PQd66u8s7C9MUk9tDIYiHjY/wANeU+K9B+12kn2f7TZPdsrRQxMTiMHk47Z5rotF1q5s7W3t41iuooIwrbWPmrjsQamjVX2kaa1H7h295bR36i2ubeKWIjLBhn6Yrn77UNL8K6hDGkdy5lXPy58uNfUn19q09B1V9Qhmm+yTRpu2q5+8xHbFS3WoaSjtbXUkLuV3LCwBZk+nU84rqla2hEbp2ZYgvIdStm+x3UXzqdrq2dpPqP6Vz9pomoLxdxQ+YjP/pURxIPcj1P1rO1bTrqyuJpIbGSK2uORLY53LkcArV7RtUmW/FrYXa3kQixIs7YkjYdj6msU1Lc35HFe6cv4vtl16GS1s3DX8ceyEXcO0g9Dl/rzXGeF/wC0fB4S11C9uoiEyqS4eHfnqrA9PbHevTlnk1LVGjtoLuQPuE0d1AdiSD/ax06d6zNf0W1aIWl9u05pH3W0u3fDFgHIYnOAfenGUofCro0jU5dmY+qajqa3tnONFR/tfzedZSBwWHO7bwRWlpGqXcUQutPtYAxP7+FgQJR6j0NZWueHbrw5a2uuaTI0k+4ES2smVIPUhen5U1by61K7torGQveXX74QNiMqR6VhisFHHr2lB2mjphiISXLI7XxNDdahpq26RzJFPDudYXwwf0+lZtrrk8ElraWN+LbydqzJcgj5QDn6mud0zWtQN1La69fz2er+cYw2wonl7uB9fetLWdahRp7bXLW31BApbdAvzsOgAxzn3rwZqpTn7KpDVdi6dDmTUdbHWaf/AGb4kt2+2si3EchJWL5SBn5Tn6YroDHFp9gSGkMcSZH8TVy/hPVtCvbGCLTWtYyECCJmHmLgfdY9S1dKswVNsbkEdQ3IqHPm0WiRxVISjKzRmtq1rqiSWtteGCUBWJ2kFfzrE1i31HIt5LWGKMsJPPtWy+0dSB6Gp9Ws9YN3OVgtJ7ac4f8AhbH4c8VU064ni1CKwhlmsXxtXzF8xWxnC5PQVUYdTWNkrxZ0EdrdT+H3t7m93mQN5UqrtaNcfLn8MVmfDywvYLKeXUJY2lc7EQc/KP4s++R+VbcMd5Nok1tqckf2pkZJjEMLk9Cv4YqjdadfR6LFawhHlAVEkjO04zyTWcpPVGtGq/Zyp3tdmhqU7wabcHCZjiZkaTlQQO9cj4Y1CG/1HSV8mKHUZY3kme1f5VUEdR756e1an2y7WSWzvWVoproQqsqYVowBu6/jUmiRaNHe/aINPSxu9rI23gKi9/p70+ZKLdtzWFKNOnJSV+zAapLLPfafeLBO8bnfCpwSh6detUdI0hr7TovJmawLSP5kJbzBt/ut05rZu7HT9RsftgtFnkYEpJGdrH3yKxLLXpNLtp7aTTdtwj/uEzxJ7s394+vtUws76HKm7e7ubmlQXNnYJYXN5HPclv3W0BcLngY9AO9M1u4uNNWDUEmJhhYpJEI8mYn0OeMYrH1bS7y9vv7UVXjeRFaRkkIdOPuLzj8al0rUJrhV0bU9sk7k/up2CuU9VPGTVyi7cyIUdb3JLpbG9QXumRyW94T+8iYYaQf3fQ/nWfbtrc001srlHiAYfaExGFP8GBnn3rduPDk0Xlx6dqDReXIHVJ13gAdgev61PrOq29jDB9pTzGmlWD5cYU89TWUbyVki/aJaR1PPtW0WePWxq1sVtbvPlMEO9C3YAjpx2xUhu4rK6t7XUfs8l7dfMyk5SP0O7tn6dqs6rpetaPdzx2qTLBLO0sc8Xz7N3UlTnnmtU+G7fU7cG6a2FzL96VFykhGMfQ170q+DxdOnh+bl8vPsJOUHzMy9Q/tTVni03T2is9Q3EwvOwcGMds+lc3reg+NrU29vcW9rBPcOscT2bk8Aks20j6VL4q02+8PvA9vZXTXcd2skjxyFljQtjp/dNdBNJq9nrslx9rLXbQgW2/5owOpA9DyK9jD4DC4KEZcrb11NaKqVXpJI1/DhtYnkju1tp4UjKkSQbJAQOSAevIqvJHplvrS6j9hmhXcAWhYES/7wqKfX7hre2j1PS1M0Q5uDyST6H8aqaclqWuw8zRQJKB5TSFtx6nBJznmuqnWhUjywMa1CrSnzVHucb4j0fVr3U7680VzDB9tIeEHDKxPBx2Bz+tblxBrR0L+y1ht1CAsIZOHLY5J/StaLVfD+g+KVitBNM+pPtuI5Muylfu5PYcCpfEt9Deav/aGn3lnK0Q2SxScMB7H+lXl1JRr3i9bnRmmMnVw8YTjpbRniXxJ026174c6hHd2rR3VtmQDrypzx+VfL5GCQetfbk8UdzBdwN8yS7l+gNfG3iqwbTPEd/YsuDFMwx7Zr7yrqkz4WmZdFFFYGgUUUUAdx8O5POt5Lc9Y3BH0NeqadaK1vvZRkDivHPhrMV17yMjEqn8xXuelx5t1GeMc1tShfU5asuWdjl9ZXbMMCpdOwU61oeJbVR8wGBWVZZX2FenhfdZy4l80dC7LjbWTftnPFacj5TnisS+mw/Feq5pHBRg2yBv0qezxknNUhukbC1chhYDms3UZ0Tiluy1JIn3c1Y0+RVOaoGE5HetTT7bMJNc1SUrGajEoavdKX21zOpTnccV0OpQ/vjmsW9gRj71i1Nqx2YdxjIy/POKRJssM1NJAvaojb88Vyyp1Op6XtINaF+AbhwKtw3BiYBjVGzYx9e1XV8qY5bGa6qHunFX1fkaaSCaIEUjDA5qBXjhj+VwfpUIvVGQRmvQpV1tI8+pQe8SSeISd6cirGny1Xe4lYfIoFIPPZfmP6V0e1V9CPZu2rMbUhK96cEAfWnxw/uyJHzU8tsWuhmri2yD0/KuONBym5HW8RGMVEyxBGOik09UY8LGBjvWg6xxjkCq0sjN8sa8GrdBRIVfmKE25Tyefaq7xzS8ZwK0lt+ctzSSRjPHFS8NzblfWEjPSzC8k5qK5hQDO0VoPxVSf3odCCVrCVaTe5yFFFFfLnsBRRRQAUUUUAFFFFABRRRQAUUUUAFFFFABSikpR1oGgNJTqbSQMKKKKYgoop1A0htOFFFCY7BRRSGmkAGkooqiQpaSlFABzRijNGaegAaSiilYD1T4AXRj1zys8EivqC1YkD6V8hfCC9Fr4mh3Njcwr6+sCr2scqnO5RzXk+z/2u52818OWhwKcpKnpUYPNSDkV6yOEnik5watINxGKoKKsW8zBwKGBtWa7Uqd5fKHNR2rKVFOuFBjauSTOiCCC+ic7SaJcbsjkVgTRyJMWRjjPStKylfy8PUUqjbsVVp2VyzUinioVIqRc103OYk7U0xgjmlWnZ+Wk9QK0lsjn5l/GlCyxqUz8pHSrC07C1EoKS1KjJp6HB+MPCK6w/mMmT29ab4I8ER2BPnfvgT91+1d4wVR0qukhWT5TXBXoqK0OqjLmepn6zo9tpts09q0kRx0HIrmtE8T2Mtz5M5w6sQc+td3dFbqAxS8Z9a5DWvCun2nm3xRfkG7PvXNBVZTUUdEnFRuVI4YtQ1S61CYkwxnAB6HPrXW+GdS2oum3jmMiVREDySg561wVtc3MZgS1USR7WM0J/jB6N+H9a6WF2ktpbiaPE0KqmP7xxwy/XrXkcTVKqxFOlBaWPQyelCpRlzdy18Vvh3ovxCsms7iDbNFGWhuUXEkbdue/0r5qvLPxr8G/EEs9150sUrBYbqPJgn/2ZB2OP8mvsTw+jQ26JLcs955YkmjJ5welTeJNB03XNMks9Qs4biCVcOki7l59ff3rqwvNTpKEtV2FUtzux5h8Lvihp+seVaXDx2t+6BjZSONrf7UTd/ocV63bTQ3VufLfORjB6g+lfKvxO+DOueFrt9a8JxNqNmmSbRyTLD3zGR8xH0rM8J/HHxB4f0oJrMb3YRiiSnia3PQK/97Hvk1tGLtenquwTSerPovxN40v9F12LTVtjdTynakKjhR2Yn/PSrN3oUcWizXd0R9pujunycAZ5wM1S+G8em6lo8PiG4uYr66uF81pw4ZVzzj2NYfxB17Ur6GW2gsZp7LfgovUr/ezXi4vGOsnTcLxuKjOVOouXQ0NI0KH+0rZbdpIpHO4gnK7B6Voz3c9lPHdRSZ8klenUVzfgCbxDCILqGRdRtCDG/mfK1svZQPWtAapKyPZvp85iLkmZlwfpj0rzfY0qdNytZvY92VGrivdlqd1d3H2rSY5LeJJUYBm3DIXHX8ea5XyVmUR2Ei2jKWLxk/6z8fWqGjXOqGOa1064LWZb+A5ZfXmmWktpb3c1rePOpmYYfqD9fSub6xJtc6+ZzUozwqcZqyNWx1e5TVLKPUmuDHzH5BXIYds+v1rV8equm6Z/a8SkCFAjRL1wegFLp09jJi1uri3e5UYt2B3Mo+tZd1qCTfa7OSSO8srZTvgaT98W/wAKqUadem4ydznxFSNSacNLC+F9W07XLUW19EsjbPvn76g9q17bwnb+c032rfgfunx8y/73tXD6DBDHfvqWlTPHb4K3Vs6dG7BW7113hfUobW8mjvLidXmw4DcxoD/WuTB4hxq+ynZxXU39nUnBzhoXrbRRYqYi7xhmyrjkGs3xLZwi6hhn1K4gUZeSa3OCo6fNjqOa2dd1hhp1ybORIwic3LLuRfp6n2rltP1WaGBbqcrNayjMkwAdDx39PpXsYbCRq1lKm3Fd+hySqzhG8t+xo+GbjX45SkbWeo6ZyI5Xb94B64rM1yS7jmupJY0lEq4ZoOJEA9Aan0/V/DsUv9oW86WgcGNfnxG5+napdYtHlxdQTLJvwSAf5GvpKmHrRgpR1OSjUpTm4z0Ob0nxDqNpcBobRr22PE0rHEkZHQEV39jcJdWyTxhtr/wt1FYWh6c+H8z5Sx5+Xk/Wtt5obeMAcewr1qKbgn1PPq2jNq+g67Vns5URtrlSqt6GuBtptW0RWsXupL+2iYyTzvyGJ6KMdOT+ldZqN000ZXcyKeMr1Jril0PV9LnN5bX0t5Egd/Iz99j/AHq1dNqzZi5p+6dPo+u6HrG+B5EaazZdxYYAY9ge5roGt7ZvMYwxMJeXYDO6vOdAn0m9uzDqWltZyRtvZkGwOf4iwHYetdTEl491FJpt8ogZzLNyGUJg4QL1zXLKp7zTR0RhorM17CwtbGN47WMRozZYD1q0eST/ADrJtdct2ibz1ZZVk8oqvJ3Htj1xg/jVvSdRj1Kz+1QwyxoSQVlTBU/SrjKOxLT3LJAzzmq9yibBMYxIyA+xxUzfXPNQ3W5raRUxvKnbnpmqlsEXqcwt1o2qzmO4MsT7/mb70ZI/h/8A11q6do3hjSLd5liWK2DeZhnzEp7muatNO1DTzNJe2sqqxLmW0G5PxXmp5Le3vNLniuWjuLaSPywySYJLf3lzwR9K+cxfIpOVSKdj0eRNaMpNPJd+L7rW9PvHsVkxEjy/MkiAcbB2rYt7RtUju4dXs41UASC/iYKHGegx36VFC2k6bpkGg3djPB9lh2/vG3Ep/e/KtrTY4U01rBFjurEqNhTg7PevHor2jck9zZ+7BKxe0SysrIs1oJDJIF3HzPvADAx78VneMLO4mu4X+xvJaonzzxH94p9vas7UdS0+zvpLaKeWymjUC3Zs7H9q2rPWb1Y3ka3N7AqBy0JyVPdcd6KkulrBGLT5tzn/APTZpftFnrMmoR7QsVoTsdT03e+K3NPhtdd0ozajo0umXKkqzcBmI/iyK1tOtNOujFqkFisUjp8jsgV1B6gitEvCx2swK9CTQtd0KdS3wlTS4GstPWL7Y8/cl+re1M1m3u77T3tIZLdJHXJMibkI9CPSs+41uK3lAurOS3VpCkBz/rMDr7Cr2n38V1ELuG5jmRhgru+aPHritFKNrEOM78xzlxpd1ZxIbnTyYoRhWtOUbjrsPQCuS8UaN4mCRXWn6RDOJsKkm/aY1z3GK9Ks/EulT3M9u0/2WSH7wnO3cPUe1UfHUzwaO2prKzWUcX71EbBwfuupHXmsHaEvaLdGqbejRwK6FNHHK1/O1zEF23EL/Nzjqpp7S6VJHbaXFp7GCMZSeI4kDH1z1rR8A3Mmq6XPDcArNDyS3JcHkN78Yp0txoen2Ei6tbzQtLKVinjUnae2favEWIxDryc3vserhprDK7TfcyYNDa48RWF/YRrdpauWljA2Pu7E9q9Ts51u7fzfmQg4ZH7eorzrS4dajhY6Xr2jzXe8kEyAKw7Z561am1Txfaxr/aQ02ONyyI0UoO4gcd65sbRxlSftIJWXmZYrERrPRbHbsyYIQk+2alLWk8Tb/LkeN88feWvL1vtT1QzWU9td2haIBponOST/AHT2qtaaL4oSzuV1L+0bSBgZEurdgzuAOr4+tbYfJ8xqQ55OxzQ5JuzPWi77ZJoZcqy7drc80l3dS2VksjWrvIB/BzXI/Dy7vLrw/APtS3scUgQnGHA9TXb30zR2UkkEXnuq/KobrXO+eK5Z7p2InDllY5DFtqeuW+oWesIZogVNncZA56j61LBMt9ei3uLN7V1DxJLGf3bgYypP41jPcR6jZTWht7ZLpXygmHlyK2eRu4zWnFa28mkXWnqLoEASravIQ7OP7jenNaqEZbs6XKUFc6TQ7OWxsRA9wHjDMy4/hXrtrN1TQYX86TT7qW2uZXDsxG4E/wBK5201PUrOe48l5beUrvmt7pCQjAdVbpj1/GtvS9Zv/slvC1ut3fTHCzZHlS46n2xWfsZR95MylzXcrl25g1xXS5t54JHjj2tG4wrt6k9q5+WFbbVZbq5t5k1AIWy6eYinB5Vq6+O8gmVmiYYXIcqd3Tr9ao+H9cttSimSQrBLG5QxSddvYn61HNKOtgjNroYKf2pDp9hOdRu7m32b5FVdzeYT354FLc6or+H5v7SSCWUSbodnHz9OAe9dmkcVrDL9ngVAQXKrwCcVy+ry6bqVrFctFFDIpMoWaMYdh2J7Uo1nLR7FQcW9EZF3qAmC2V3dSWtngQ3Dj5txI4Ydx2qhbPqfh1bZFupvJ8zKuo80PGOvHbqK6eHF35El3pcaSuBIJolzG3+96GsTVYrdfEzLZyTR7VwBA/3c+i9+le3ksMPUUk4+8mKo3e3Qh8V2Gpa5ayXV8txHbhd1re2UuGZDzhkPcdOtR+G2tbR4b+5upnjj+VBMPvDvx61qeHLjUIhf6fMjXtvHm4l80FGQf57Vh3uuaW+iHNlLHJI5jijYHY+SOQfUV6mZ4irBRdN2/U6svjTfNGaO3X+xdS0+bU7TcCmXCDg8dOKzdSl02PT4hBdC8kdxNHFJxtYcEn8xVIWeo6E8V55BnZkCbN37spt6Z+nP1qjbWXllbhSt20xkDbcDGQML+GK66VT3E2rNmNaklLSV4rYq65on2ezj8S2uosJvNMbJKBgnOcLj1rL8bSRvYpca5pioWAYTqm0KD2JHfisTVdaOq6CujJeNG0FyXu1iHygKcAZ7dq0tc1T/AIpmz+yXEw8xfLNveENG5/2mPT2rpyzEJYzTqVmmFnHApy3uyHSLmObTVltFM0XQMjZA/OvnH9oXTvsnjx7tYmjju4hIAR36GvpHwqqroyBrWC2k3HzI4mBUHPUYryb9qXTA2maXqqgnypGiY/X/APVX3jd4nwsY8p8/0UUVgaBRRRQBqeE7j7N4isZScDzlU/QnFfR9jtjXPbA218vRO0cqSL1VgR9RX0T4evGvNNtp933o1P44x/Suqg9GcuIiuZMteI2DQ5PWudtpF5HetrXnzHisG2T5mrtotuxzzSVxLuSTB9KoPH5nzeladwilPeqP3GbOOtdqutWYRl2FtIVByaslcVAkyqN2OlRy3BY/LxVuaSMXGUmWvvMFratgsdtj2rl4LiTzMljWobgtDjJ6Vy1Z9io07vVlPUZFNyfpWHqTqDxWhNGXlJ+b60yS0Vh83NODk0arkgzF83NKfMIGBWkbGNSKsx28ajpzVxpyZrLERS0MuCCRuverMdi45Bq+qqMDFSryOK6IYWL3OaeLl9kyxBJC3UEUvlxuPRs1pMqt1GaryQAn5av6uo/CT9ZcviIYz5TbSox61YDAgnPFV58xjYRkVVkmMaHBwKqE1T3G6fPsLvV7wYNWJpguVHWsK0laW8O31rcih28t1p0antL2JrU+S1yHy2f5mPFPEarUxwBUUje9dagluYObZFJxVeXvU8rADFVJXGKmZUUyKXpVKep5pCO61QmmUE5b8q5ZyR0QiznGXFNqaVaixXyCPdaEpcUtFMdhKSnUmKEJoSilNJQIKKKKACiiigAooooAKKKKAClxSUo6UDQYoxS0Uh2QgpaKKBhRRRSAKQ0tIaaYmhKKKKpNkhRRRVAFFFFK7AKKKKTYGp4YuWtdZgmBxhhX2D4I1X7VoUBZudor4ysW8u5jf0NfSfwq1Jp9JjjDZwBXPUj76kbwd4NHr0cm4ZPB9KmXpWXYuxiGeTV+Jq6jmLKd6t2kYZwappyeKu2WRIKUthrc1YwUXipS25KjGdtPUcVys6UUpI90vTAqcxhU4qcKMc9aZNjbUQik7lVJ3ViuuamV8YzUanNOx0rc5SZWz3p/aq6g5qRm2rRcCUdKeKhSRWGAalBpXGhWG4YoSxDc9qVauxOqx+9ZVVdGtN2ZSubfy0GOlc545maHQxCCczyBR9K37m6ZrkR8kGuQ8f3G/WdMsOQMFvqaeBpLncuxeJqe4omP9hkhtxLGhlgnYCRd20RN3JPpgCtnTmvGngmsJIprUxbY4JOsm7qVPtVDxnYXB8K3XkNhwynarffA7Y9a6HwLJaXHgWG5urN42t5UKEL8ycjgegFfO432WJxDlLSUT2cHUdCHJF3TNe7t7rdGqvJHfxbQkg6Op/hJ9q2dI1lpbn+zr2AQXSdctkN9KdqUizWkMqA/vcqjrzx61mT2K3jR29yxaRCPJuk4YN9fSuKo5UJ2i9zui414e+jqZY45VO8KwPXJrxr4lfDHRtW8baRd6dp1s94twtxcqy4jlRedrjv9a7XxI2o2Nksk7bng+aJwxAk+uOtcs/jPV9P8QG4u9KDRtFm4uVG5Yh2Ue1c2JzKNO6WkiXg5xp+0jqij8SrbTdHurWTw7qDeFNRvGKTW8ilrSbHRcjjn8KueBfE0Lal/ZPii3TT7xFAQbt0E3oVf/HFWBrmjeNmeLULOOONQVitrkcOO7AH69RW34a8M6XpXh7+xLjTk1TS5nMmyQ7pogeyseSBXRQqSlR5pacxz0VCTu07o6O9tRLZP9iMcLuMqydPz71y1/D9uP2HVoXjlU/upl+9u/qKx9PvrjRvEN5p/h3WP7QghkGzS78eXMFx0jZsE/wAq6vQ/E+h65cfZ2PkahA217a4GyVG74z978KwqQjUfp9x6NOVSjqtfzMyz0s6ZLDFaMwdwVkfpvPptrSvtAVrURrIsjHqCKtRQtcarLqCEFI/lTPOfXnsat3FykEPnSnYoXgHrXk4jD0ql+b4VsOriJtrv1Oc1DQWhtU2pkDGGjHINZsfghNWu/tt8ZzOGG6TdtyB2x3rof+ElsbiIrah5HXOV6Hiue/4Ta9bXVtZ7W5sLZ4x5byR/KT65rgjgoRk/ZNvyQoxk1zOKVjpNWXSdJsoIJrxIZZDiIf3z6e1c/qFjcTSb9SU29uzhlaBs59iapeLbuG409bqzRNWRHPmyJg4b0XH9Kw7fWL9dKmk0hpbiFcrPDc5Lxn6GvdwmSc9nNW/rqRHMHRj7rv8A10Oju9am0tJ3hh/0Fl2rH94Dtk1m2CrJbGXSb6WO8Q7mRl/dP7GofDt8L7RN80GWkOJdyYBwew7Vtafax28Msyp5UKgs/wDtD0r6LD5TUpzUpS93sceIzWhUpOnCHv8Ac5pz/a+pDT72x+w3/OxQmYZj6mu48Oabqllp6QXU0Q2KAqKOCahsb+HbHKYlC/wll+YCtm1ukmjZ4yccda9dU1GzR48qzd49RZb8W0AWaMxN0BxlT+NUxJvOWI6nPOQas6mQ9mVkG4ehrAw0RLwS7MfwnpXXSSkjkqNplxEdHKSSmVd24k9h6VazkAjoe/tWbbXQRdtyhjZvvMfumrgkHZvlPTHI+lCjy+gTl7XXqF5a213C0VxGrKw25xzip7Sxt7Yz3tk2bp4giI7cAgdaheQAUxZMkMMc5yQKzqUYzCFWUTP+2MI3bXrNsRMqBk+9I7Hr9OlWr3TdU00XF9ZTSXc0kgJiVtuE9B9Kme4O1Vba208bhnB/Go5r6ZjuaVs+xx+Ncywj6s6HiVbRG7bSStbo04AlYAsB29qr6jfR2ds1w6u207dqjOag065aWAljuKn8qfdK1xA8Kv5buMB8Z2n1on7qsOD5ncNF1S1u5HjikIkQkPG/3hn1pde0+0m1HTjFDGkkswL7f4gK5Cawu9Fnnub2zlu0+6LqBj5h92A4/St3wlaXcPiSD7RevPbfZPN2Sr828kfN7Cvms3r3o8r3PRjTtqmSeJdUdbjUbdbQq8bpFFNtB3A4yD7V0ulwwyaZFMLcRGSNWIrjr6S+vfFd9+7iezgyCc8lsd/512liIrfRIS4KxpECcAkivEhozrrL3UUfEEdibFk1O1jmjdgmzHLZ6Y965qa3sdBj/tfQJZrjzfljtmPyKe7Ee1afia586KC5gaJ7FVLB92XST0I9Kp2kMN+q3WnyK1uzF/IkOxt+Ow9Oc/hTqVpN+6b4WlTSTnuReF9cntL9hq7zKLnc2D9xAOS+Ow9q7EX2ny2puVukWDA3MD0rkmt7W9e0gvrWSeeaby/NPybMdBnvUeq+D9WhjP2LUMwoxcqowzk927H2rKE5RTsdtehh601zPlbNSWzht38yx1eIpMxwtyRJHz1A7g1my2htLqeO6sZLSKRleGS1+dR/Lr/SqFnE15bf2aujB2jcsrISjoP4nb0JOayYfET6TrTwnUrmFoBtitr9SFdf7qt0q1UU9TjrUvYNxbOkurXRv7Qum1G2mug8Y2zDG8HbyAKzkFvHC+k6Vr095A0DHyZACI8EZ3ZPv2zXQXepabqFnEsNqk17Io2iLhonI55HWuR8UfDtdONtfaZqVxHcO26YSHg/jTjCpUUlT6dTnVaMpJF7w9fQaXbpcR2pVQphDxjcT6kD0rP8T2sNxNDqn26W6EEbIqwnbtJ/iZT34plpHq5mkb7KAkKB3nt5Nwz6balv2tLfCzmLzrt9u+P72e2QOledVp1qVLWGx9FR9hOXuy1E+G8032G7kvFtL6zScb98RSSNcDn8TT/E62mpWf2bTNHAZMlduSVP941W0y31K61UafbThVlcCUSDGAOOcdelen29ha6Su22ttu5SZJE5JwOa9PLcP9ZXPPRLp3PHx1B4epa97nDeDry40tIbQSi9jC/vw6bXJPfJ7Cup1TxJp72lxp/miO9IAeBvl2Rn+PPcUNqfhvUrEXDWpZmYxorIUc4OD+FZN/YactzexI0U52LHG0xDE/7O7rj9K9LGYmWGw8px19DCMYzkr6HRaQtha2tukMluiyYOV4D/AONSa3qSaPp092trNOEI2xxjJOe/0FcidL1ifVrG6t7FLR7LaCZGzAydyAO+P1rRSXVJrSe6068jv/OLqsMpAZR6gda+Hglyp3ui5U/f3HWS3WrWdtdapp9rLHKdzBV+ZgTwPbHFaMekQW07SxSEkSfIX6oO6r7VkaJpF1Mg2ahcWt1b4jlKnIOR/d7VbstZ+x24TUmeRYXOZ9vf3FPaV0wmnLRF3xML+fRrmOzRHuGA2sU6gHlcd8j+dczpUmhWd3Le3Au9Ouph5TjJaNT/ALOOnWu2hvLS6j3xXKfNjaS+08+1ZV14emLeZaXWwE/MsqBlP51nGvJLlFT5bWkcndeY8FxZJds9vC5PGUeVV5JDf3s1p2sNxfafHfaegzIF3W9wOoHQlh/hRPa6hbSyXOoaT9oROd0Mn3TnG5V6E45NSeDpr1dXutHvm+zTKnnKByJIz/Ep/wA4rrh78H5F1Wor3SX/AISDW21OfTLW1s5bqNVwEf5FX8eSR9KrXSwyTwfYo7hJpNzyxtgpAwxliDzVjxTp2mSXKGKzmN9gPvtpCkuB0OQeaq6faWmrJLb/ANqXMl0nyvJOhili/wBk9A361iowkuaOgRfKrmZcf2lJp1/daTqi20onGIM5Fwo64BxtJ6VmW99c6dpbQylreSzkWYS3CHdkk7l3enSuh8QWZ0mxghSaDfO6xrLcR52kHcfmH+c1neNZYLiGOaPUw8ckKxvbtGGQLn7x44ziu3LKjp4hJPRkzfMjqbi7uvEXh1rmyYWVzE4clcMsqgfdz3BFZ+vt5V5aQ/Z4bdiuyZHQeW5YcEHtjBqHQpp7iJ9JsI4I7a6hJDWzhkRgvG3uM46VRlv4thsbu8ksbkMFMV7EGXaM7iCR345r6+o4yWxz04yjLcydfgvrHwFd20M0ypPdeUHWbzUiXdy4I5BrD0V7VbITaPPqYjgfM0jDcgfGMtVvUY5PC91LqljcQm1vAUgRW82KQHr8nIHfnFRQ6fq98Wk0HVDZ6bcBi8DptBbAyB7fWvMxEeedlJ3R9NgpQpUU5Ja9WYUeoCzjltEhlleaTauyMYnyc8eldfBpFxeeC0S6jjW3kDytGT+/G3sPQc0/w74dXT9OjfU5FkvgyTfLy0IDAgDHrV74i+HUt7tNUsW1EGciRjE+VXjkY6AGujLsM6dVVHucuc5hTxFN0aaOL8K6bZpZrq2nXM4gfKmGQcg5xWH8a7JdT+F2qfLue0K3C+vHFdjZXMUmmNDHtBBPAGM81n65aC+8J6ta4z5ls3HrxX6HhqtOtScos/PsVQq4eqo1FY+MaKVlKsVYYIODSUiAooooAK9w+GU6z+F7Ms2THlTXh9es/B6TzNAnjLcxzHA9iBW1J6mVVXSOw1tlEfBrGgkPIGK1dbH7rjrWRbDrnrXoUUcVZ6DZWZjhqj8rdz3onba5+tEU4yK71E5r6XQyWIrH6VXQfNitM7ZE7GqzRhTmm4oy9oyFUVTkU+RztxjFOC8dKjbOeamSFcRGyKU+lIoxmkZsUILiOfm6Zpy/kagmbaafG+VFXF6ja0Hn609TxUTFQ3LUeagGMiuqMkjLlZLTc5NQtcxAZ3DNVpr+NRwDn0q3UiluCpyfQszMgU7+ax76N5MsowtOkumkfdn8KY8zMu3nHtXLUcah2UoypmZZN5N4en41vxXcbLy6iucaNnuTt55pxSWM5PHNcdCvKjfTQ6atCNW13qbr30XOG6elVJ79B91ST78VUjRpF3buPbimvBHvAL5/Gu76xOS0OX2EIvUJr6UngKBVOW7lYn95ge1X3tV8s4FZhtpPMIxxWNV1rG1JUivNMf4mLVWMm5vun86uz2bHuahFpjmuSVOu2dMZUkjPl71FUslRd68Tqd9woPSg0lOwmwooooEIaSlNJSEwooooEFFFFABRS7TShDTsA2in7DRsNFgGUtBXFJSsAuaM0lFA7iilptKKTGmLRSUCgLj1FG2lWn9qm4NkBGDSVI/So6tMkKKKKpsAoopVGTUgJSgZNOCinBfQUALH8uK9p+CGpruFuzV4sMjnBrsvhhqRs9aTnALClJFRep9Z2jfIKvJ0rI0WcTWMcg6kCtOF8gVSloQ1qWo2xV2zYbxVGPmrEW4MMUpPQaN5GyBUy9KpWrNsAarkfQVzNnQiO4LhciqnmMeK0mG4HiqU8O1s4pxZE0Rh6kU1EFpRkGtLmRYU0sg3LUaPz607kHINK4CxptNTo2frTFPFIGwaRROM0k7vt+XihTxSnmk1cEypbBt5kfrXE+IS154wmWLJeLAi9iBXoG0bgo/GvKZNRkg8WC63L5LXbeameSoJ5FdVNKlTciJN1JpHV+A7Oe+0gx3E32yGK+Kuzja0IP3s+o4FbWv3sWneG2n09I5Jnv2ZIc/Kwycg/hmqbfbm095NOhWYSP5giT5RMuO9Uvhz4ckvLS/uNVmnkhXcYFY4MfuR61+e18TFYidW12fRckqcUdTFrwjjtjAIE04wBvJUfvN2Tn8v61PfSQw2jXVjK0llKfLkIGTDkcmqMGm6cvhu0gvImL/Oy3CjBjGeD7itzSZLHTtGtoJrqJ2lX7zgDzPqK67xqs3i5QhzHDazealpNgto10mp6TJPiKST744BwPbmk8OLHcQPItvHI102yeBuQwHce1aPiDwtb33iKRbSWSONYgzQBv3e455HpW5pcOiae0btCtvconlnJ6jua+P4gb9tydbHqUK0PYOMb3ZyT22n6ldPDd6e9jeQZSOfZgEdsVreGL/V7SK2stQZJ7YSFS4OCV7ZrqRYWV5ZFcpPHP0YEYP0NcVrmlDR9SR9lzd6fK3lvHuP7v3FVQzupVrQjNcqtZL+u5jg6cHGVN7nS674e0jxHD/pUKyDJ8qZDtkjI7hqq6xo+jvoiWXiC1YpAgSPU4BiZPQt6mrfg62hWO4mtLyS4R22hpOfKAH3QKv6ov2iS1tOrM+5h6AV9FUqeypOp1MbvnUL6I890fWtX0PTZU029j8T2cLEBYx5dzEvrg/e/Sr/AIf1rSPEkRJvw8seVktT8jxHvuB71qeNPD+j3P7+JGtdTA/c3Fqdjg9icfe+hzXK6jpvhbUhFY+IIptD1oLga1YDCyP/AHpAOAT71hl9GGKleSvb7gxNZKHNHRsntPDsVlqb3VtcyCNm43HlD9PesWfxJe2N3c6RrtrJcWRG3ztucKeMCoTqfibw3NPHeG38T6TbnYuoaZIHkVcdXUf4Vqaf4q0jWrY/2e8NwMbZFYfMPYr1Br6OjhKT0pqx5ksVKKftFcr/AA6sdP0u0vJIrpds0hZIg+fKj7ceta13NA8hEEKpk5YgdTjv61zCaLb2usf2jayyRhvvxA5VvSteNjgAg59q9XD0PZx948zEV3UejLsZCEMFGfTtU8lxLNF5bH936VWRgV45qSE5SurRmCuthQcY3c10NhJ/oybQBntXPKuW54Ga19KmVkELfeHQ1FXYqm/eNGX95GVb0rCnUrOYScAcnHetv7qk1lXsbed5nPzVnSlYuotBAwYbWAI9DyKiki2DNvIYznhT0JqRE4p+09a6ea6MFoUxfsgIuIzG/QsOR9ap69rS6ZYrdi1e4jLfvPLb7o9a1GhG1iVB9QeazLqxsr3TpXVikEinjGAcdjUtq1rl8j+K2gabrun6hAssE4UN0D8GrrZPI5rhpJW0+JUvtDY2rKf9Ot13bfTjtU2lNqPmR3mn6omoWq8LbBv3me4I61zqs1vqXyJ7HoejLiOTnnNaton70FucGuZ0bxBYRPHa3QaG7lfHlY5Hv9K68vFZWZmkVioHzbeSc1y16qu7M6acGkrkd3cwWDCa5yVkITAGctVC31FZvFbTQlSGt/l5GR7EVFq95a6usOm2OpRQ3zuGSN1yTj+E+n1rm5g8HiueO4tHsJoLcBrq2UtGG9xXy+by5ku1z0aUE15mh4h0nUYbi9lsdyyXCiV3XnA6H+VdEmsX1pN9nuoIZYVUFJImyXTHcY4qlpV9rf2VWVrfUFjBZ/KxucDoB6E1eufDcc1w97Z3c9hO6jemdy59DXlxbtdI65PpIhgi8O6ztvbK6+zz5YkKcexyvpWWdJuZ7tYb6GKZAxMd/A+x0AHPHetSy0d4vtUupQ20cgj5uoBtDAe1VdO0SRtMCRXjwfMXiRiSQfU1Np1HyU43ZnOsqa0ZNpzRW0M8tpefaI48OkFwMNGB1P1ODU93440pbqOyj8xr2XHlptyGNcdcaO1v4mS416a8NsoJ82Ethj6HHat7RriCO3E9i2n6iysSrKo81V7D1zXRTweIqPX3V1M51OZXZY19tSutGvfOszbRuhE/l/6yTtXOadDpsFtBYo1tfIigsl8p8xMe/wBa6uLxHazX7WV1vt7xVDurKSAPr0qn4suLO0hWVtOgnMxG+RlAC+mSK9WllNKkuZSv6mUZym+Vog0zV9LsIA00Zsbh3IzHFuUD/DFdTbXYkhCuIbuE8hkPI/CuJs7KBQzwahNB5kmwpMu+LkDIGa17jQLSSOOezvZrWaEYR4H4HqCK7qUXy8qWgpQiutmWbnQdHvL9r6xmfT7rcACvAP1FZPibw5fbI3CxXUYfzZbhF2sMetbGl6W1v5r3d1Lcu+AmTgKMU681O304Gya+Mc08bCKNxnd/hRUwlNrmkrI0pVqidou5Cp0S10FFSSRDcr5hnUZZSO2e3pWaI9a1GzW20vWEtVjuQ7xk5lZR/CD71ytvrtxoeqtp82nSSoxZ9z58sL1JAPX8K6iCXR7u1OoWd5bGMtvM8Mm10+o/GvJxEqtOpdLTyPXpwpThZvXzJ9TMi3Pk6hKzIEJ8qWHG0d8OP8KqQ6GbHwpJc2c9pfXKzb4FU8LH2U/T1rc0SS6mkSH7Z9sBwSsqDb5R65z+NP8AFmh+H/7KcyCSyjwSr2rlW3fhwa2oOVWL008zmrJQko/kZ3h/xNeSyXFrqlgnmWsSyTvA2cZ56VdWPw1qkjvDOqysNxCkoy+lchpR0lPJs7jVblr8/KZY12PIgPCsQOeMVNqNteM8xs7qzmtzCXLMAJeO2e2M18LODhWeHjGzX3HYsI5O60udrpOm32nXgSO4Wa0dS0juPn3Y4571WvfDaz38l1a3clrP3P3lb6iqvhbUJE0mzIkMitGPm3+YMn1I75oh8YWcc17b3G+CaFxuYocexrGft6UnzU2c7o1ebTcl0axmXXDa6k1vdmNA/mD5WBB44qrrE2r2PiIzC5uI4iSYgy5ix3zVRzFdam955cj3i4kaW2lz8n0FdB4evIbgyWC3s925hMh86M8e2f6Va1tJCneLvIrWur3TQSC9jglVfmWWB+WHfA9hVZdUFxrSalYK6q6fZyLldgUDncnsaq/ZoVsbmaezQXS7lRrZjuU44wua6TT1s9U0qPzY0kYIEcOPmQ+ntTlPlTYpqMfetoZ1xd212GtbqxeK6KbkmHKlu2SO1cpDHOkF1Z3upPCDdYIcbgrY7Ec4rrLrwwVuEFhqU9pDEMtHndvOcjOe1U00e0k0+fVZ7jzrzDNKYfuuRgfdPGffFOnUjCLjfcqLhfQrNpP2qO1XT9QjuPs0WxI5F+Rz/e9j70yX7LpdlJPqmnm1UuIi8A8zJP8ASqyTSNFBcRKFt3byGYjy5Igerds4q1ZX9xtza6pb6pBahmktpcI5HqwPU16WU4d1a6qt+7H8yK90uXuWJtP0C5vLa3huwbuWMxxrG3lsMc8ntXQX6wy+RDe2kZiC7ZmmQNuQdhXK23h+9vNPt77yLdBcjzWdPlkQH0P0qjPd6lpLJDZNO0sBMai9Ysjq3fJ+lfXwqd4nL7P+V7GV4o0SW1luLu1+yx2E1ykMKK2RGhwG+h61ua5Zvo9lHDJdCZI0Zo2KYJXC/Kf8ao2Wj3Wo2FyfLEMySZKGT5WbO4cHv0ql4iXxJeaWslxNE1xD5geNgOVwMdPpXTh8JTqTcu5nWxdSNNU29iWTUoWtopY1z5sShsHlsDt+VdrqV9C1xbaQ4kLzW3mbsfKMDp9a8R0G71H7BYzX0BQAPErRtuC9e1ewb7iVLW5t7i3aDy1G2UbXB78muipRdC1kYU63O23ueeeTBHfXMfzBg5A9jVqGEmIq68MpQj6irWswwprV7hQSTuAU55ojkWREwwzxmvby6jOlB+ZwZjiYYicWt1ofEPim3+yeJNTtcY8q7lQD6Maza6r4tQfZ/iLrcZGP9KZvzOa5WulnEFFFFIAr0n4LT86hD1wqtj8682rufg5N5evXEX/PSA/pWtL4kZ1vgZ6NrczCLGKybWXg1saxGGgzWHbAZbJr1IOzR5796I27bk8iqkbENT76QBqpJMwfpXVKpYUKehv23zRjtRL7VQivmVNu3FMe5kfp+lQ8REwdCVy6SPWq0kig/eAquTMw71EbeV++azdZvZFxopbslu7yKNfvZqgt8DIeOKknsWdeaW203HbNZudR9DVQpJasbPeZNRm9fGBU13a7V+UCqH2WYt3xWU51E7G1OFJq5I91IW+9ikMzA/eoFhI3ep3tQqhf4qqHtmU/YrYYqll+8SadHYl33MKtWdsy9elXQqrXp0MK5JORw1sSo6RKJs1VeKgaEKGOc1pSEkEVRlhYKxzXoewilscsa829zMskH2s5A603UkmaXCLxVrRFDagwcjGaseIFKSL5K8dzXGoR5XE6XNqZhtBcxLkE80+zt2aRWZ+9asQ3W4DdapzBoH3dquOHUbNA6zldFmZQOlVpFUmnCTeuc0wsBnNdTs0c6vcqS9TVaTHNTzNlj6VXc81hI6YmHKKhqaRvSoTXxvU90KKKSmIWmmlpKQmFFFFAgoop6dKaQCBT9KkSOnqvGKegwaaQAsQzTxCPpT0ODTiwzVCbsR+UtNaMCpd1Ru1Vyk85XkXFQnrU0rZFQVnIsKKKKkAooooAKco5pBUgpMYo604UmOKM4qGNIHFQnrUj81GRVIHESilpKtkhT46ZUkdSwJMUc9qUDIpKhMAOcVd0O5NrqEb55DDmqRpEO1g3cGqvoB9X/DjWBeaTFl8sABXd254r55+C+tN562rNwT3Ne/2Eu6NSTTWwGjEdtX7Mgt83rWbGc1Zj6ik2COgRcqMdKmQkCs+wkYLzk1oJhq5pPU6Y7EgYdzimXJXZSSA5/Cs/UJJI4iwPPYVKlZg0Sd6cOay7fUFLbXIzWjFIjgFWBrdNGDi0TAcUyXrxmnjr7UD71ACxMdvNPPIyKbt4py9MUASRE45p+7mo14IpXOATnHFOK1EEkm2KeXHCRM1eT6PHBd7EuJDH5zM0c/UKx6A/WvTtal+zeGNUuVBJS2Y15B4B+265fC3sXhjlYKqJMpK47k+4q8fVVHDyYYWDnVPWNHVDDBpNvh41XZmM8wt6j1FTXdzdaSZ4r5m+0NbtHDKi/I3YZqLwzaz2eqWdpLDJEts7IlwnST1B9R9ayPib4o1S2s7kRWMH2NpVjtmZ/mkIIJ+nTFfmT96fMn1Pq4ztHka0Oo1G4gj8PQXQaRJIY0R4kXduyT29OtVfEtik9s2oQ3Yn02HG5QMGJ88sh79+KqeELW+13wuLq3laxdx+4Z/vQyDqvupzVbXLhtL8H6lFcwvZXtu6tgDdBI2c7h25POK9p009Ugi2rRuU/DepSzXOrMZGvLJWVEZT86gDPI655rqtNuo9Qs44WtI7zeTnBxJH7kVwHwtjm1HxdNfzP5V0+2Qz2oAilGOhXpn3xXZ+KZL6z1YXWkxQoVQbrfAU3Azzhx0x6Z5r4/NVF4yUb32/I6IqUHytWZas/tmn3zPa3TGCJf8Aj3K8H1FSHVF1TzVXy/MQBkiC8qB1zT01K3v7QzTWN3ZzhlV8rwMjqD3FXdLt4I5J/KELNIB+8Qg5HfPpXjVVJK63Wpu60GuaS1JU1LStL0w3k7pbRP1zwCapJeXV9Ot9apmJh+7cMMYrl/FmiapqjRz27eZaW7lTZOBtk9wfWsKTXJNDV7S3lbT7neBDBcE7MfxcntX6BQw31yhH2itFo4a1aFK/I7s7vUZVhLKzeZO33m7D6Vz8kCzSOzAMpOMkZ5+lSWlzNcWKXFxs3MuflPH4VIi4UEdetfW4PBUsPSUKaPnK+IlUlqcvqXhOE3jahpF1LpOoHrNb/df/AHkPBFV4fB3h3WYzNr11JoPignC6rZZEEwHTcv8ACT+NdkRwM1FJArDawBU9sZH5UTw0ebmitRxxErcr2PP9bTxh4Nv47PX7Iazp7Jvh1PT2BJT3WtjQNa0vV7USWN2kxx8yHh1+qmn+IPCUl5Kl5puqXul3kQwjRyExEejRn5f0rlIvCd3qGuJb69ND4eufvR65Y5EczDosijoD6ms1Wq03aSujT2NOovddmd8qhPukHvjFIZjCGdx8uM59K5fW5PGngO1N34lsF1nRBjZqlhhhtPQkDrWtouvaXrcObK4S44y0Rwrr9VPNdKqKa0epko+zfvLQ2oJI5kWRTuVuQa0NL2rcrz1rJiX93lPkAHygDA/AVLHdtZlZrh0ChsBunPpVyl7upKinJ8p1LgswjHeo9TjUIjDp0pNPuo7kmRT1HFP1M5gGB0PNc8JLmNZxdtUU0UCpQoHQCqyyipRKK6zkHELu5FQT2sckTR7P3Z4Kj09qlV8Z5zmpFYevNS1cuE3HQwptFuIi0+mXbEbMLbTcrXOzaVDPqHmXVjPpd4zfup7blQ/uPSu9fAYkNsbv6VjXGqSRaigubaRII37DO4ev0rzcZXp4WKlI9HC4OeLk1TItN0661SNtP1S1hvoE+U3cfyyjHau43QJYx2UBIaNAqrJ29Ky/Ct1pr31xLbFIIRkx7m++fbNZbX1+dXjS6uYr2Lnd5CYOe3I9K4aeLo1Nb7m1XCVqPutWsY2oxz2Xiy1mvNOe3EhYS38fOB64rc8AJrEPiHUYL6dL+yu08yGd1xI31HpVy1vre6lEMF1G7+ZsMM/B/WsC61y3m8ZpK0tzpNwloYoYWGYnxjG0jivMzenGNPmi76msZOaStZnfafpsNlezX0EYVpV2si9APX61cug5mXaxDN0NZGiTa0Y4TqCo/mJhpIyCn6dDVnWtVtNNhcXTeXMilkwevpXkqaUblTTUtTK+IWq3VjoEtvZtAb+RlVY3GQwzyKx9M8TT/aHiv7GRI1C+W0eGQE9RVZEbWguo6feE3aE75Z49yHPYAjtWTc2Gr2MbM1kVYnJls5CQuf4tmcfpXpZfRqx/etbktRl7rPQYb20uMiOaOZurKOSPqKoan4b03UG8wQ/Y5+0sB2tj1qHwzpFhpq/areOQXFwoMzSE7mPf6VuxNx/OvoVBSXvI5nLkfuFa202GOyjt7hjcmMYMkn33HoTUPiHQ7fWtOFi8jwRghvk6EjpmtMHmn98+xquRWsT7Wd+ZPU5W803VIdOWK4t4tVCsI4xnaVXpmsK8uJrTV5NPkuprKR28x7l1OxvVRjpziuztdf0q4ne2S42SocFJBg/X6VZMVtfJIZEinjb5QMBuKw9km/dZftWtJI5w67qNnJGswivoD8zTo3QemK1dDOleJoV1BrMlZMxASjBAHoe1NsPDWk6feLcW1u6Mv8G8lSfp0ratvLtTJO+2OGJGkbjAGP8AIpOMlF870KjLX3DnNW8LxW3irTrmyv2hjijfckvzKEGciqel6VaX+tXOnXFhBPudWmuoW2DIzgbfSpfDl3beKNYuIjezM8OSqMMqd/Ydu9XWt0s7ySGOS0uvJBy0MmJlPpgHk15tdbPoelSbV4vcj11pi39h6XetPPvIkcDAH+x+FZttpusySLYXUMyRr1cnKr71j+GNRltfiFdxLei2SdSwF0oG3I+8D6/Wu/tPE9mLu1sbyf8A1sRxdPhA5+h6V5devVcpU4u0UY1Izk2znrHS7TMt001tH5G5Fmc7Ru6Z5pdRtbJp7ewuovOkktyphjfIMfc8epxUp0yw1WSeznS3vrZmZjCH5Yf/AK6zrLRP7Kcf2TcXekXhLJH9tUzK2eQoY5IXivFw0I1YuUn7ydrs9ajXnGKTKtxHAybbG8l8PTQReXCqITHjoN3+NXorTWr/AEwQ6nNbz3Cg+TPAvyPH3L571Qs/FGrWeoPBremW99bEiG4mt493z5x90dq1dbk0DVpDa6Xfz2U6ELNHExDZxwGT0/CvcouVSl7245zdOa0sU9G0+4025MdrdGJZdqCaBtxjJHBx9etdBqN1qEM6FjNCkTYjaFMiUkcl/wBK5ix8Pz2F4k8LP5zHAW3myZMdRsJzXSzalM3huaTT5LiW4jcRyKqYcMOoxXzeYUMRhp88bOLexjVlCc9Cot5atcqtzapcSx/OJoG2lm7gg10j6raW+mSX0qvEjv5eEHzEn+tcjp91HqDPH5cA3ycRyDZKW7jjBznnNJdxlIbe1vJZtMkLGeHzWLqGHHJ/pXLPn1vBoynCOiuX5pJdJumuLHURcC85l88ErH9abDNa3l4q6jtgluDtgMEmFz6YqhHa6q3mq1ol9azMFdoZOmTy3tW7Loeg2MkMmoRotyI9scm45HHXHr711YfLq2J0StHuEqkIbnNarJdWFtcRW8Q1SeGTdbpKdq+eeij1HrVjTBp8m61vNPuLt8Brl8bGR/8AZ9VrT0HSo5L+C5vVBNsWS0TduAQk5kJ/vHnrXJ+I/FWm/wDCU/2Zq0l7YESsIr9Y2VV6bUx0bPPrXs4WUqWIjg6a0Su2ZSldOTPQlig03w3dzPPdSWjqCkZ+/GDxha4661LTbXQ7iGK7a/FvOu2C44ZCe2e9XtEuNY1fQL2A3y3sUkrRRz8K4AbGMe1Zs+gXkGoWkF9aWeqxlmaOTG1gwH8QHXrX0CTSVkcySvZsj1S7huLDzdRt7iCYMf3lv9ws33T+GRXNDQfEmn3XmWOqPdx3QJeN14UD+9z71NrzKt80kLXllb2wGyLcWR3zggg9sc12WmvHeyRyQPvhMXDdjxzXs4OH7vU4cVLln7uxzGh27yaEIJbJLOYF0CdRk5G4fXrXo+kxK2lW9pKiOUUKQR3rjwMHkcBsD8DXVwXD29i88UbSsoBVB3Na41qMFJdDnw15No4rxVp8MfiI7YzGJE6Ie9c/axTQXLRxXEgG7oea1/F+rXC+IrMXdjPEJn2ltuQpx0zTLeNBfTEcE9Ca9PL6/PRTPPxdLlqM+T/jvbm3+JupqX3btr59cqK4WvSf2jE2/Ei4b+9EhH5CvNq0luC2CiiipGFdb8KMnxYkY6vEwrkq6/4RH/iubMeoIrSl8SM63wM9K1dZFiI56VjWynJzXY69bjaflxXLRRnzm5zivT7HnUZqUWU7yME1FDbru5qzfhlao4G2nLV0prqPVLQnNqCgwKjEPlnOOK0ImDIMUyYDBpSpxeqMVVknZlISKDjirEagjNUpF/efKeKsKzIorOOjLqRuiR1Xn5aQKMccUCQNjNKzDHFdEbM5JJoryqC20ilVFA+6KceuT1qOaQKOOvaqSSHdjZiFXgAGo4otx3N1pY1LNlutTv8AKvFdFKF2TKVtEOUADFNYc0IwZeozTu1d8DmlciPeoZl3RlanbvUU2RGTWltBRepzv7y3uztbBzWxEsk0G58MaxirXN2ckjniugsV+z2pVuSRXDTi220dlWSSRXMOG64Hes+6dNxG4Gr9y3B3ttWsS6WAMSsm6tZy5RU1zaiO7I2V5FKX3jIp0aq0ffGKquTGxxnFZttamySkK/WoHxmpC2RUUlS3ctGETTDnNONIK+NPYuNC0EVLtFNIouJSI6KU0lMoKKKKACnIabRTQFqI1IKgQ4qUNWiRLlYeTSZ4phbmitFEzcriluKjZqKa3U0MEiNjTaU0lYS3NgoooqQCiiigBRT1OajpRSY0S7qTNMpQaVjRNDqQ0UZoHdCEU3FOpKdyGhMU5Tg0lFICdTQaiRqdupWIFNJ3ozSU0gOn8A6n9h1eM7sDdX1N4Wvo7uwikD9Rkivje2maGVZF6g19A/BvxF9otVtpGBIGM5oWgHtML81cibkVl2sgYAg1fibjilcZtWcgK9OauqMYI61k2DEEc1rxtnHpXNUN4MeX2glqztRkV4zjrV6ZcoazbiJhmoirlSdjCkj/AHnpk1qacjKvJOKgeE781ftcBQK0irMidmi5GxxzQJFDc01O9IFyxNamRaQilI5qJeKkRg3HepuMerYpsp5x3NL3psP7y8ROvvWlLWRM9iDxsv2fwDqbdN0WPzrzv4I24s72a6uQMWEZyo++c9x6jmvRvi0Nnw81HbxkLXAaXZXk2hR3+nyNFKkeHkQc7ff2rzuIKnLgZSOjL43rKJ6VMLiGJda08mS2nUtPbnn5f7y+h9a4HWJbCTxBa6XqNjN5bb5oJIuR3Iz6eldHoOuzpp1ssWBKBzbnpIfUZ/lUUmm2+ueILm8SWXTbuJAk8JHEigZyB25HavgEva/D1Pp6EFKVpbHO+E/G2oeG7+9g1BGuLMkssGMNAOgwO4r0HU9Q0++1a0tLvZJbT2u9UP3TkZya4jxHof2lH+3eYJx/x6XkZxvHdH9qptNeXF9YWxh+1JCixyNGMt5QHb8q9ahiOenyrdHoVcFFSU47HRpo2k+EfEi6hZlxDMuQinO0HqQPStXUNWlvNRFuYraa2SPdEob7+R16deelV9TntX0phDcLdI0fkopXEq59O/FU9B0u3W0uZJJ/MSBf3aO+Nz+nrmvls0gniOfZlypxlRVST1R07XUK6JaWEUq20zg+UtxxvIOSM9utc7qV4be2khtLeeG9uCFiCD5JGHXB7cZq7qGq2V9bWcNzbCAZELLOfmBPdSetY97f63pMMcF032zT428yNCmJ1Vey45J+lZUaV5xTXU81WUWSx3F9ZxPJaTGWZPmmtp5OQcDisbUfEGi6vOLTWrJUunkEQhdenqd1bV42k+JNPmnsmaG7UAyLjEsWf7w7GspNEE4C6nsnkQDbLjBJr9VwdG0Vy7Hz9eqtU9zYjW3jEdvEUCouAoPO3tVgfKSx5rI0fTVs7i4m3mVnIAdj91R2FauR+Femnpqefpcd9454qQY5+vH0qAttUtgHHY9qyJdWvoDvdYplzgbB1FcGLxtPDWU+p6GEy+rik+Q3guWCqPpjtUNxbrIpjkUFSMFSOo9Kn0XUbGSb5pRFMU3BH4x+JrTvIIHkUeYiu4yqk9ahYulU1T0FPB1qTtKJwviDw/eXWkXFhpetXmlxT4LxwnfGxHTKnoK4LWdNuLOVW8TaTIpTCx6vpIwVPYunb9a9pubZ4jzjH96q8sIOeeo7D/PFKpQjPVChiJx0lqjglsfiB4c0uDUL62g8S6TKNy3lg+ZVQ9Nw7kDr0pr6vpfiqzjh0/UI0mRsmCUbJM/7Q9vxrs7W3u9MmafRb6bT5GOWWM5ic/7SH5f0rzv4gW81/wCJX1vVvCMJhEQj+3aKSkysP4ig5/IUnUnGNmrjUKdR3i7M7vwbpmpQ2zG/nYLGcKV/i/xrobgzRwusn7xfUda8u8JeJ9Ut7RF0O+/4SuASYe0K7byFe+R14967rRfGGjanKLVpWsrscNBdDy3z6DPWuWnVjfQ6ZwmlaSuAlXHXOOuakWXGMkGoteslmkZI5BEWAIYcf/rqDDKA33sDr3r1IVbnFUpQSTi9S+kuRx1zUgm9vrWekvG3+M84qSJXkY7c7R1JrRVEzBwa3LTOsgKvypGDVdGs7S5Sza+hMzKXSGVskLSR/M4VedxqLxHYxi+iuf7LWZWh8mWdRmRVOOn5V5uZU4Thruehl9WdKXuvQfd6eWuTJdf6GJQPImhXIArX1uwsrfToXjiuA4wqyQffUY5Y+tY3huxvP9IkttZe7s9yxwwXCH90o6j611czvFBJGrlFZdqN3WvKweEUXJ23PWxmLdWMVfY4rT3tb67lfCXbx/IgkHlzD1Y1rR6WtlqOk3Us8dxpjhkkSaLDH0AOe1S3Gi+XtlayS5dV4KHa2e7E96YIo7m0ggNxJlZNxS6yGRsH7tceY4ecoOK36GEJc0NCa+jt9O1MXXh2S6Maq3mwhsxMT7dqw9WvLWdIpdU3TwyON9wpwSf+eYFdDJqAsfDs9nzb3Qlwdicyg9hn271i3S2lxLDb3DQTBUYqkY6DjOAO+cZNeO6E6Meeo7vsdmCw6r1f3myNKPXNH8y2tbFT5b4WMIv3T6Gr6TRO42yIy5KHB6H3FcZNY3TNNLaqsLgqBkY2jso96ntJNS0yZrVbcSlSRKzD/WHrkH2r18HmdSy51odmKyij/wAupanbIeMZ49DU0Z4yK5/TNcV/LjuoJbdpASjkZD49K3LaSOZQ0Miyqe4Ne/SqxqK8T5yvh50ZWki3HUpGRx2qJB0qXp94VpsYWMTxBpUckNxdWlpC966gBn4HFcrPexxzLam4n06SRMsIzvU4/lXbaxNKsaxwosrtnIJxxXKXFlBbypPC81tdfdKvHuVh9SOlediqsIS5ep6WEoOceaWpe0/WNRgt90y299AgUJ9nbMp+opni7WLi/wDB09jpFs51K7fYYv4ti8mtnwjpMcEcl1c29sJ3ZsSQHGRW7HZWa3yXRt4/Ni4VxwVB/nR78o6PQz5oQlsea/DrxRp+k2Nvp7WSWl45JljIIkBBI546cVU8RreCOfVtYsZ9OVZvNjntB82Om5vzr0fxZa6RFY3OoSWNq0zgK8xQBsexrnNS1D7ZpdzG1xPFC9sQbeaPcGwOxxjI9KipWjFqNjek3JuSOR+F2mpfeNJb1ri3u7W5DNMtw26XaB8hH1wK9G8b6LHfaa08dlDK9vAw2Hg44xg/nXP/AAt07SbTSF1aGLz7iOMFZSNrNntjtXVatqQudPuoraLdMRsKMemev1wM189WqRqTn0NVGcppx2PIIY7iCNZtDFzpMyx5llkBePGOgPrW74VvvFFxfLfapELi2todgulPySE98diMfrXVabriadbR6VqGlr9kVvLiON28Z6kGtfUdJsl0C/tbSI28V1EX2rwM/TtXm+x5qbUX/mdtepVoy95abI5RdItNY1CHUP3lpcFypaI4Hs3vVmys5tGu57rU449QRziW8CbZAR0zVL4cCSXQLi2PnF4GzH5nJGDgj9KuanrK3F89tcW8y6XLGsNxdJx+9J49sDHWvQy2o4LkuOvGVWPoTSw6LfXL6rpmoNDdrgLK4Iz7Ad6zrxtX0FJrm8MMEDT7gq5JlJ/iLdvyrWufDerxvAttd2d9DE4aESJtaM5+9xwaatxOLia0ubmOfOVdLgLtdf8AZz71WOhiqteCslBbnFHlS0dyfT7qy15IDeabA86MP39u4+VvatPxdFut7eRbi3ieJsqJU3CQentXO2E2j6M0cl9oc9i6rtWeHJRyemQvHJrV1GwvNRe2vdI1BP3Y+SK4QOgJ65NexGMZRZzzvGa7GNqOyZJmubV45oXRi9lLle3zAYGcVb06K71aVlTUork7MATxkPCn94+tZs1jqwvvtF/oFwkkUu03NjOdpB7hc4x+FX9Ja5j/ALTvrLUEF4GCH7ZF5YCD3IFZxpyTNHJWMy50vW9Hv5Lm4s5Z4NphxBJuDhurEfjXHajc6lqWsOml3S3Udnj/AEe5jwUXnp/Q16fJ4g1Gx0yWfUNJmnBT5ZrP5w2e/Fclcat4ffUfNhuYYbq4QBhINrH2P0rry7CUlXlV6s5cXUm4cthnw2vvsd1eo2lS2pmIZ8yZUn/ZHb1rf8SvZagIfOnkhlhyUIOCM/zrO3KfmQgjAIwegpGCyZaT58+o6V7qwkHocLxEt0UX0/WF0GX95DqYDb13jDHnpn6VoWD/AGW0CQxiIbfu/wBypNPhRpvKDugZTgA8dKrSrdISAVfGR8w5rpp0lDRHNUqOWrFyWXc3XOa6bSzHdWgjZWZJF2kA459c9q5ESuqAPC4Hr1Fbuifv9NlWFg0nVUJIPHWubHp+ybSNcK/3iKHjDSooIY5odQnaOCYExudwJ6dfWsaVD5wkU9+o9Kh8WJceWJI5dQgDEAwOpaPcD1JFTNK0dqJiuUVNzAdSa0yia9joTmEGqup8yftMw+V4/U/37ZTXldenftG3/wDaHjeKUQywqLZVAkGM15jXpSd2ca2CiiipGFdV8Jzjx5pvvJiuVrqPhXx4600+kmaun8SMq/8ADke766MxN9K44fLctjgV2GqHcjDr1ritQ3JM+OK9KU0jzcNTfIQ3kitNtBqBlwarRktcDc3Oa0pYvumt6UudFT9zQZGzBcgGh5Tg5qdE+TvTJI1K1o0zJSi3qZz3CpIM1fhkSRO1ZN5EfO4GafD5kaZ5x6VySqST2Ov2UZR0ZemjbOVPApiybeDVZLp84Y/hTjIjL1wauFVbownRa0kSyyDnkZqNAXOapSeYHz2q3ayDGDwa6adTmauZTp8kbosgqpAqC8mCr1pJpY92M85qtfJuAweor0qbWyOdRd9RsN184G7itVG3ID2rn/L24NamnyZ+VjxXVAmtT0uXTUNx/qmz6VNUN1/qm+laPZnLHRowdOGb1vrWy3TbWTpY/wBMb61s/KeSKww60Z0V3qVbi3aWMhhxWa1kik4WugeaMoFFZt4MOdvSqlFSeooTaM4qFGBVaYDB45q5KR2qpLyelRJaWN4PUzyTG/tSn5hu6inzpuzVYM0eV6VwzfIzrj7yMhhzSDrUjio+9fKSPWkh9NenUx+ahGa3I6KKKs0CiiigApR1pKcgpxQEi9RT6aopxNdEVoZMdxR1pAMilAxTJGnrTG61IwphGaTGiE0lOfrTawlubBSjrSUVIDqKQUtIsSgUtFArBRTaUUWC4tFFFIYUUUUAFFAooAKcvSm08dKYmOQZzTiFxTFOKXdnqKZI09a7L4bawbDVYvm2qSM81xp61ZsZjBcLIrYwRUsD7F8O34uLRJAQQVFdDbuCoJrxf4XeI/Ps1geQEgDqa9Q0vUI2IQuM1CZVjprZ8MMZratiSoyawtPcMQ2cituA8DFYVGa00Wg1VLzGeKmJwDWbqFyI35NRHcuYpUGlAIOe1RQTRyAEGpg2eK3TuYEsbHFPSQb8DBqJelMEZ35zQBfDfKao3DSxtlc1YQle+acxVvlYVLGiCK/Gwq/Bq7pLq92rDmsm7sstuUmtPw2v74Eg5zWmHTu7k1LaC/GE7fh5f/Vfy5rl/hvdpY2EMV4uILlTtbsvs1dR8Xvn+HuoKPvfJ/WuL0Hybrw5HFhpLdSVZkPOfWvM4hs8vmjvyiKliopl6/vtL8N+IGsdXkC6ZqC+ZaXcQ3NC46/h0rW8FWsdx4luZoLj7dpyMXt7gvlgWHPPfqa43xNpkl5b2sN1OrfZhiOWNfuKx4UjuOOfrVbSYtU8HzQzWRM1rJMpZIsleuSUHpX55hq9Om4pvU+rjh2pSSZ3Iug+uXlpPYyRWxmMMaMfkm4GSD2NZ+vWs1jeyXej3VtA8cgKM2drFTyjenpWjresJI0dxpmoRS+fytrLj5hjllPqDkGuOXXI9X8TLo8cLQSSRySXEb/6piASWzXoz/d3nFHQpOML1HZHRan4gttaSEfZXsr61RppTGoYRYA5GOoNP0PxNolpZpa64yTs4VvtCJ8rFiME+h5rL8KraaXqbrNJIqzIwiQ/cK/73ce1XvD+naGlzqkd7YvapLOAhcfuX3fdZfQg44rxa8o4vmi99DlxNVcqVL4TpLmxsbjULeFLy2msp3BCP95Mc5B/Grfi7S4Lm2hSSEyhAWjKvh047GuV8Q+B/E0jW8uj6lE8UAJSKTjzPxqjZa94kn1i30XVrOaxUpJ5kTpnegByVbt69azwWHxFKvSlJXV9UefOcaisnZlbxBbzaNbQ3Oj3jG6abFz5g5kTj7x9qX/hKrW1jBv4jCTjDRncpz79qW/hLsiybr6ANhADllXtk96zLrTbewsLi5LLcQrndaOOZPTA71+jYTMacvdj7r7M48ZlVWC5915He7Yf7Mt5IGWRGG7cpyOahU5HPesfTI7e80WO58P6gttlFVrbOVRu/HatZATEoLDeQBu65NezSqOcdUePUglKyEmSVrd44mUMy8se1Qvp3lqvltuG3BUjr71d0a806S8ltJZdlzG2PKcbc/T1qh411qPS54VZN0ch2kKORXFWo0MTLXc7qeJrYaKUSpJYw3z7G8yCbcBv7YHat3RLKWzNzf6hcxzywx/u0z9yP/GuY8OX2qSavLbuo1PT8eYpXh1/2fwrutPs/D+pbilxKrzKUMTthgfQfSvnamCWHrc0dT3YZl7ajyT0M6PXrG8mNq0kkcu0FVlAXdnoRzTnDYDdugNYXjbw1bmRkvbO5kjiUJHdwOd8Y7dKxvCUOrR+JAV1d72wS38uRJziRD2yK9nC4mT92S1PGxFCnq4ux2UrbUP8qQRKwXcO2eeSDTXYPME6EckEc1ODya9N2Z51n1KMfh+1XVItW09fsOrKCBeQYV8HsexFWfEVpZ6paOnifQUv2VTsvrBRHcK2OCV6H8619LXgyMPpV113cNj2rzK8NfdO6jVaWp88aL4gvtOmk0+31eeR0kZVttWTaWUHjB7cfWu70fxpos1zBY6pG+k3u3KxyndG49Qw7fUV2HiXwrofiKDytUsIbggfK5Xa6/RxyPzrn9E8F2Hh2G8t7jThr9lcnpcv/pES/wB1H7j61yqdSG7OqSo1Nbampdx2dwAsDJIz8+YhyPzFQT77eL7PC4kXuT1FcrrWg2Hh7Sb3V/B/iaXTpYxuk0zU32Kx/uru4P1FUNN8bXFoFTxBppgBA/0q2HmRH6gZxXbSrxb1Zz1ITir7o7bTJlFygYEHPeups/kjeTn0HHSub8MXGn60PtVrLDdRdnjbdj/Ct+5ilijCQy7wvzYPWitUuxUqcX5MdFsQHaqoGJJCjAz60rMJJBH1CjJqhYXU0lr5tzCLdixUK3f3qxblgC/Qk/nSjIc4OMrPcfdXjWiovUN90ntVVrlZmj8yJGwcjIqvq8m+baTgDpVK5mmTyvJiEoY7WbdyB610qEeXVGd5TlyxZ0rSwTWzzyKD5KEg7cketcRe6hrUVyt1ocVmQOIraRPmcHtnt2/Kugtr+WCMgQ7s8fN0xWVqVhHqEquytAw/iiYgj8q8zGZf7eSceh6OCx31eLTV7mAuuaxb297/AGpZy2mpq4kikdMwq3oMda6e0t5LqwE9pdJdISWJ3dSRyKqP4b1byVRNRW+t2H+pnOcA/XvXS6JpFrpmmw2cCAIvJzXLHAL4GrHTLH/avr2MzS5fLuoPtqk3BBhCkfLEvbFa32OzL7lJjOf4DirghjPPlrxznbzU6Rr/AHR+VduFoyox5bnFicRGs72K8ZniH7udJV/usMH86k+1KoAmjeHPryPzqztBGML7cVFJJHJG6q6yMPlIB6V1819zj5V0K7QQ3okMg3xseNjc1AdOmhjk8mbzl2ELFL03dualtdIjtYSkE8yPvLBg2Rz7VLGbyGRQ+2ZAeW6Guarh4VHeSOiNWVPSnIq6feXmk2MY1i1RGQcyxg7Sev8AKrNt4m0q5MAieTMxwFK42emag8S6rdQSwFriO0typVElH33xxn2rJkvNPuITLqGntErsH+0WnCnHfI7VwuUqb5UaJKer3Oxu7a3vIhFcRpLGDuAPTI7+9cL4m0j+xZcJq89qrxs80hX90jHo2KuWSFLPzvD2rPPLNL5pW6kxkHjABq1rEl22jS2GrW/mKJArNIMiVe4Ht0pTtUtoaUr03ucJ4O8ReKNDsbySSK116zZhHbvE212Y9yK3tB8Qfbdbgt/EFrLpD3EReES8EEf/AK6qab4fs47g3kFvcbVmDpHCSFzgYH5YNQeNfCUviawj1S28S4u7Tc4t5AAHz/C3pXzroqvOU9rHSqvLdwOquppn2R6JNa6hFbk5frznsfWltPFcl1byQ6lYtsUEF4+melcz4Ot9Q0nRNt1o5tfNUL5ls25MdzgdMmpdL1i5uNJuJbKOGTbIFaPgnvwR6mvn5V8TGcnTaaPSp4dV6Vm9ehe8EaXqGl6jjdG8N48jkngohyQPrWtY+Fre6gkT7ZMttNNmWHqsmO3sKg03UIZ5VivbWWCaNA52ncFHX8K6jRSsljGyElSxZSvcetd+U4mVevyyjayIxCnQj9xz9jq+sWuq3mmtLYT29ip2jO2TaB8q/hxWhptxaa8sgurBAVAZSRyufes3WbrR0v8AUL3+zIrsxqI3mRsKc8MMj05zUvh/TtP+2W1zpWsS+QuWktnl3Eg9OK+pi2+p5tVR3WhpJoFtG6eRcTRwiUSPG7Bg+O3P0rWhijijEcUYRPReAfeue8Si4bU4GNtdPZoOfLzyayZNTvIZ0Ww1xVdG+eC6XGQemM1pKqou1jFUnJXud0Dkj5sHH5VgXepWt9BeWt3YXUUCuYTLtGW75+lSaJqmp3V9La3thHHtIxKjZByM5qhrot7l5bi11qa2lQsFjK5Rj9DRKd1eIRhq0zCudLuYIHvNE8WGKNGDvBOMhFz0A/SuV1Cxm1DWbv7bYW15Z3MgeG43bDHgdP511kdjptzp1yms3VpFrTRGKKUNsymPlJ+tc/rqyRaLG15pbySsuEmtZCQR0BIBrsw07SS6kYin7jH6fHFpdmln5c8KKeC53/r9avxzRyYMbrIO+Diuf8IQ37TPc3GoG4UL5MsTg5Vx7Gt+a1t3YHywD2K8EGvoaUlJHjTTWhYt22Sqw52nOfQVPeoGumEeGVhmsGdJ4LpPJuHCgcBxkGr6z3kFu8r26ygjG6M4xn2rZw6mSl0Y4fKgzj8+K3PDu1oMYQEEjOORmuZF5ApCuWix/eStnQDFcZxIGAPBRsGuPGp+ydjpwrXtES2unfaTcxyvLhQ3DDqfUVzK2pjieNZpARuXGM16PDayjIS4fBHRxu/WuFuUmS5mX5Gw57YrjyiUqcZU7HXmCjVkp3Pk79ou3W18awwo7Mq2y43HJrzKvTf2k5vM+JU6YA8uGMYH0FeZV7cb21PLqW5nYKKKKogK6f4XHHjawJ/vGuYrqfhXH5njSzHpk1dP4kZ1vgZ7bqUm5DtIFcdqLM0zc11moQt5R5rlr6Bo3LGuustTlwzXs7GMqsLsbc9a3l/1a1hed/pGOnNbMUmVXkV04R7nPiOg92wvAqH5qshQVprKoFdt9DlTM6WMlv61MkIKEUtxwMg8VGk3y8moaXU25pPYq3tuqdODVKNWD7mya0JMytxzT/s42DIwa5I0uaV0dDrcsbSIVEbDFMkjVQcUyaNkbK5xUIuNrEN0rtjFbHNq9UUrjzEm3ZJFPN5uHNLcOrk4qjJE+DtojGcHzR1OuPJJWaLyvuXNW9Ob957VhLK6NtzWlps+6VQea9HDYhT0e5z4mg4rQ6DtUF1nyj9KlzwKiuuYj9K7nseRHcx9MGLw5rV7VkaYc3TfWtdulY0PhZvXWpG5I54qvct+6Zu9Tuc/xCo4QrPtPIq6nwkwdjnZZ7jcfkIqOIzM/wAwOK6HU4ocDaoGOtVI4xJIFUDFedzPe538ytsZkisDyKgvITtDVr3MJEw44FRTKrDbis6tRPQcZNHKPyKix2qY/dqNhXy8ke4xlJSEnNJk1FiLCkU2lyaSmMKKKKACpU6VGOtTIK0gTId2oXrSt9KcMVujK4lKozSd6ehGPek9hCEc0x/u1McVG9ZtlpFV+tNpzjvTayZqFFFL2pAJSikpRQNCmm0poANCBsSinbTRtp2EJS0goqRpi0UlFFh3FopKKLBcWnrUdKpoC4+igYpyjmgVhtOXtTsD0FAxSkI6rwNrDWN2q5wM+te5aJqHnRRzK45HWvmq3kMUgYV6d4F18iNIZGJWs0hpnv2h6sq7RI2feu1sblZowysDXidleuCrLkoRXaeHdZMagFsjsKxqI2ps9DOSvSsnVIWkzg4NWLC/iuI+G+b0qW5XdzWUHqaTRzgE0J71bt9QZcK9XGjRqp3FiGJKnBrRxa2MtDSgnSRcjrU8bc5rGsIZon5JIrUQnArSLuiWWhzSgGokNSK1Agl+WMmrHhn5pSfeql0wEDfSrXhckc9q6KWzIluTfEdVk8Faip7IDXk/wsur618QTaTJ81vMzugPQDB6f1r1rxlmfwrqkfc27Y/CvL/hawum3sqtPEB5TEdCR/KvMzunzYKp6HZgJ8leJ2Nhb2+r6Pdna1rNbybFLD7hz19wf6Ve1q20/TdOgs721leC4Q7LiLkRSEcjHZfesrT5pbm+NvLKsQklJeJeFcj+6ew9qtkata3yQLIrwxgkrIN2FJ5XnqMdK/G5SXPys+0jTdT3k9TiotC1y4ltrWG4tGgcOXkzhmQH+D0bFbHj3Q7q10K18SaXZmQ2RVt4HzPBjBWQevNbs+mWYvJ/ss8KuxEkERbG7jnZ6EVFe6nqkFjEWvPs9vbbhcEx5XaAcIwxznpmvsMNi/aU0nHRr+rmdekqi5k9fM5i5ubPVtAt7rTo5EfcGS1nbBz3MR/oa6rQ7tbXQma+ia+ka5VhDKvzRp/eP0rkJDb33g2xltrWOO8guXkaEH+Bjw0bf0rs7S30mzt2sLzVJ4ruKP8AdTOSCRjkE9xmvJlFKtddDGMJTp2SNm5udW0mykvNKEer2EaeZ5Ab96rH09h6Vw3i29fxdcQ6tZQ6hAtgginJXaRuHzcdx1rqvBtw1newWaosXyNLNcu/EqdiPfrxWTH4wsPPu7qRbmKye4YIxToQccnsK9PL4xq10mediU4OyWpleHk1K7Jguby2NpbkCLC4JT3HrUpW5tfE7jyl1C3CMFeX5Su4cgV0enLpV9cNqNmsMjEAM8Z6/WsDxD9oi1aZy4uY5ceTF90oByfm9a+knhKSXtOpEcXVX7swtZgt4ZUTTU+zSfeLxPiVOT/D3FWNC13W7dLeTVreK5tiw/0qFTuYdxtqaH7DqV8jXK4ljBUfaR5cyg9AG43D2q1eaPrGk2lldW+obLa3LDiL5kODwwxyPrVxxU4xtHYw+rwnK8tGQ6jcWN3qs9/BcR3qNH/AcPEPQD19az5lur2NHsfL1GOGUSC2lO1hxzmrllc2MiLqV/pH2a42nZdwcIxJ5O314qwlvYXj/brWaOfaQGlhcBgfQgd668NFNXjuYYq6avsV/Du241ki1d9LuVBH2d3xvz1Arqljt7iHytWtzDcQfKk0bcjNUtD0fT9Qs3W+WOa6WQlZ04dc9AO9dFpGk2en2rQM73Jd97vMSSa5MRQlKepdOoktGO0zS9StJc3WrNd2SJmJCPmJPrVG/t7W2upLiO1WF5B+9KjlsV0vysqqn3dpAFZepx7oizZLYwOavDRUHYKkk90YVvLHdIbhQQGY7SRggCrAZ1A3fMP71SvatBAuOePyqKMHBYAkdDXotpo5XJXatoa2lcxls59qug5HtWdakRwgqyo49+tT/acR/vF2MenvXHO9zeMbr3S3wRikKgjHftUVvny9zdTUjMAOep7Vk43Az9X0nTtTtGt9Qs4bmM8FJF4ryTX/AIb3Fo8lx4U1aWxySRaTjzIGPp6r+tew3txlW28DGMGqCq0jhVJyaqNCO4vbSWx554H8I6fZ2a3Wrare+H/EckhaWdDm0lx93YR0HrkVv6rrPizwnHHceIbBNX06SQIl/p7biSemRXV6hDEtiLV0Vw33lIyp/CuJ8QeEmvrbydN1jUdI2t5ifZpiE3epQnB/KsfYSbubfWI7SLN34g0jxFPa/Yr+MsmQ1tITHJv/AK1s6NY3yscXUqW0Z/dpIOSO4rx/V9L8Uae/n6/oUPiCCL7t9pw8q5UepAwSfpXd+FLfxkfDo1DQdas/EUZG/wCwSNturdf7jA/Nn61Li4tXLTutGb935wuHZhvG7qvWoo5lPGCvs3WuftfG1jHdmx12GXRLwtt2XY2gnuAx4zXSRvb3MImWSN1PRwwIP416EJaaM5JWb95Dw+4dcUqnJ65zUMlvJGPkOPYilR9oUSqV9+1aKp3M3Sb+E1tNuDGwjb7prYTpkd65i3mWRRIjhgD1HrWtBqDbQGWspx5tUVFyh7sjWXpUidKp2l2k2R93H61YDjOKyaaLTJ+gDenSqcdjHHdSNACjOd7c9TVpWGNw5AHSqksM0v72K4MT5+tRUk4q6VzWne9r2uZvibXL/RZ4WNis9tIdnH3g3r9KdpfiK3urqBbmOS23k7dw4ao797iaKWO+h81MbVZOpH9Kx9MjktS3+kRNHETtiuvvAHsD1rlniFBb6vodSwznt0Orv7PSdf8AMttpnEfr0bNV9L8PW9nfyTR3Mix+SIkgI+VPeqCJax3UdyWudOdtrK4YmLA7Vuab9pup5LqW8imtl+WEp3PrWVGop6sVRcqsQSaFC1yHa1RwNvMR25xyOPrVTxJdf2prEGmwsVC4GG4APeug1G6Gn6XcX7RSy+SuQqKWYn2rz9NejivftrsjyhxG6uuSrN0/lXmZvilS5YJWUt7diIKT1udx5sOkiDT7W0MqMpdn/n+NY2qppF9dNDFbxLujzw21pG9Me1VNaE0moxSTy3ulgpiCeNS6BuvzDkYJqPSbe4up7YTPp+pKrGSa6DBJUYeg9KbUZR5YbHXSXIuZoXS7i50+RbaAyLIp2bZeVx1zTtKsLFZZWmjhjUyNK1qh6ycfNXSaklvNEZUVUlAyBIAMj2zXHahZ27XNutvqkdpLJuMsoG4q/BXnpjg185UyXFU6kle0W7nqYerSqq8dGdS9ncXiMDbRxLcDZI4GG21ka3fXllZ8NJDDDL+7jh+8ygdz71TTxZqcMO63tRqAVyr7G3MSOOfQHFNuXj1KSRprryNuJrmJlIWLPQE13UsFChBqjuVSahNe1tYraZdWdxqO2G5ksBMQ9zbyxZVmY8jOfer9jZXdpqAuY7aC+RJSytbybGH1HepDa218jiFTPbo4WUp1A7EEdSKjntorrU42trmawuG+VY1HeuunOatzIVWnRndw0OwbUrJbv7JLcxx3G0OUPUZ/zimTWulz3LebFayzyryM8sB/hmsK/wBL1VY3luIIb64UbVdRh3GOmetY4srfTp7eZGvrG6ZWB84NICD1XPOK9B1H1R5CpLoztba203T7hLhJlhDr5aAyfKwHp68Vw3iDTfEVtcbdNa11cPM2Yc7dm7rk/hVyfQ4bvw9FNdmTVJ4Jy0YgkKiFDxtwO+K5q+tlsbo3+n+ILyxMWWNtcqFTfkY3MRyMZ6mi6bVzSnG19TodN8Pz2Pht7m60wXV3IrKYJ5PuEn5UU46AYrGmkbRkS2uNOktULfKHk3Bs9cew4rpPEHiqxWzhknut00lp8kUZzmRuMg9M85Fc3qTyTWoE7i7jC/KzgkqD6GqnUnR96nuzpoUI1nat8IyPUbVkWYbY4ixVsjlj61edlEfmZG1h1J61zMENuYsIZFCn5Tt3KeKt2Cyfa43uriOW3jTMar1B967sLmlXnUJq5GNyeg6fPTlaxbs7jzZWWXbkH5a0bs4tkhX1rKtQragCi5XP5VpXX+tCp0zX0sulj5KKY1gCpVlB7cisrQ9RZpLxbrQpVWKUKGhPzY7Gtduf6Guda4gk1u9jGuSaZMGUEHO1gPevOxtRqnodmFheZ176taSaZcRxape6ZcMSi703EH6Vw/hi41Ge41CKTWIb9kl3KWjKn8a7+8t47fQVurvVEnnSIyI/H7wYzmuC8NXLx6vHY+TCyTku0oIDtnnnHWssqnJyk5FY2CUY2Pl/4+TvN8UtW37SVZU+X2Argq6j4rXQu/iJrkwOR9rdR+BxXL17rPOCiiikAV2nwcXPjGNv7sTVxdd78FoyfEFxMP4IDg+5rWirzRhiXalI9iuo/MUbfSsPWbJlizjNb4nROAMms7XJV+z11VVdnBhZtKx55JCVuznjmtW3U7Qazb/cLlmzxmtCxfdCOa0wzszTELQupwKbIcml/h61Gxy3HSvQexwIjnUMlZzbi+xelX7iUAbahijBbcTXNUnfRHVSXKrsfbQqoBbrSzyouRuFOkmVVxWJfyMzk5OKvnVJaExputLUmuryPkZrO8xZCTmqkxYsajVmApfWfI7I4VRWjLYiY5YdKRZApKkU2K6ZIyvaomfeSRXVTrJClTZct7ZZzkAVZt7X7PLvxmqdjNIh+VTWiL1SuJExXTTnB+8cdVTva+heikVxwcU28b9w30qiZEb5kemy3WIGDciuv26tqcaw8r6FXST/AKU31rXcZXFYujupunIrZYjgUYZ3jdCxCtIgK7AarzyPGCydasycVWlDE4rWauiIdzOH2y43KWw1Taestq/7xsk1IcxSA1DdTb5Qw6VwyoHZ7S+hXv7y4a9YKvHaorOW4ZnaRcBOlXUljdx8ozSXSgRnb+ledVptO5vCa2sckp45oNNBzThXis9lMifrTMVI4poFYy0Y7CYpMU/FNpXG4jaKU0lMhhUyN0qGnp0q4MmWxPnIpAcUgpe9boxFHPNOHvTRx1pQaBD/AOVB5plLUuJSZG657VEU5qyF9TSFRUcppzEQSl21JgUY5p8hLmR7KBH7VJxThRyDUyHyqcsWKmxTlA71PKHMRiPimOnHSrNIw46UWHcoOuDTKuSJUDR+1S0URUUpUikqbAFFFFABRRRQA9KkU8GolqRaTC4/NA60qikAOahsCRetaej3zWs6nPFZi9aerVDEe3+FNVW8tlUuNwHrXbaEuZM5/Cvn7wrq72lwuWOK9u8J6rHcxq4I5FOSUolRdmehWd0IeA2DW3bampQeYa5BRu+cN2q0k7IAprhacWdq95HVJcJIflYVMrDvXIPdyRtmNq09O1TcqrLjNb053RzzjY302ls9KcTzwaqw3COeGFTA881qQWUPFSKMmoFb5fSp4jhhk0PYaQy/jK2jt7VY8MMNgpdVKnTX+lR+F2AiHoRWtB3iyJqzRs6hGs1hcwtzvidcfhXi/wAJ5xDq09uzgMj+vPDYr2oNlvrx+GK+bY2m0v4iS+S7K8F+8eV+7hnPDD+tY4+HPhKkfI0wztWj6nvtzpMD3pnjyvmI2+IfdY8cj3pIrz/RI0uYpnUf8tUGXiPofaltdUSbyWUqJ0bY8ZPIyB+lN8KajatdXdlcMFd2OM8KfYV+FzlyykpH2dppcyMTxNp9pusL6xYTbZSs9uxIL5/lTNZ1BoNG1Ga3SKGT7IyPb3f3lbH3cdx70vjmXUnup5dOt1uEEXlKUTLQY/i461h+G9euPHF3pmg6xp8TX9llp7sLhJYx+oJ4BFfSZRiF9WlrsFbn5eaR0vw8n0S08NRw6lZxadPLFvaGQ5V/eM/0rE1TWo9buriwt7MwQp8wmuRtZ0B6ofSug1jwro3/AAlWlC8Wd7KJXMNsXOxJDjHPpWR4r07UrWGSF4F1XSuWWNBi5thnPyHuB6V30MvWLi5Hn0sbLD1Lp6FaPTbvy43+2S3SDDbE+UAf3avajos00gvdFWO3acZuLaXmJvb2NU/DdyNSlCWl41zarCQ8r/JLAR2deorrbNWWFfMbJwM+9evluX/V5NNblY/GRrpTjuc14emsdL1CSK9tjpc+0qIyf3L+4NXtUtPNu0d0aSM4b5zlQ2Pbmr2s3WnqRZ6lppuPMH7nzEPln157VR8QXunWmnvqumNf/bboiNFCl4wQO47CqxuJoxvS57NamWEhU5vaKN7lrT9N0+xs7i+1nTXlELCSJD8wLdgtZula9Da3d02oWsqx6i/nybjuEZ9APoTW54RvpbyCJdQ3ySHAA6gt7jtWb4tOh6hq80MV4lve28Zw8ZzGrD+9jjPbFeHDH1aleEYLS/3nZKjTjGfMtbGDdWOl688t/wCH7yS3cyfdf7gI6ZXsKoy6FfRXBW1hS3eNhIkyttjc9yRWfcPd21wlzcRvbQbgwv4V+V+2GUfT0rqdOu9QaVrO/tGlt5WIWZP40P8A9avtqcY2WlmfPSqO7W6LeiS6l9otI75LZldGaW7hPUjoAK6gPc26/vF89MA5Uc4rzFrW78N3hEGoCKzllJjV8sqD+7XS6B4yt3uUtr9JIiThXAJQ/iKnnX2i5Q0TR21jdRSqGjkyQ3Q8ECl1FT58eBwBz71TeCG4AmiPPaRT/hU8b3ZtDJIouAON46j61jZJ3THq42Yyf/UtnmqM4EMKIg/ePzirkc0Uy/Kwz3U8GoblGE4GcHbn6CtYtomybKRW7dW8po93bdV+EmdR52Dn0/pUKkOpWPPPf0qzajncV2jsKJWH7TRKwt1JNbrvijMy5A2Dgj3qVpNw8xgRxxkUPINwG4A9+aZNcW6rtkmRASFDMeprJWTNGnNJJalKTzJZB8vGcYrQtLYQ/O+CQPypLJPMkZmGwL69/ek1Cby4jtOWbsD2rVyvojHkcdWUL2TfcE9qrSj5GAJBbAFBJYU0NunBzwv866ErI529SZYxt2EDA7VmXmiWktyLmNXgugcrPA2xwfw4NaoPr1pwI9CTWc4KRUJNbHDeP7PxpqFraBJdL1qO0csI72DEjcf3wevHpXAw61Bo96sdwmq+Db5z/qpV860f057Zr3cKrMSVH41Uv9Ns9Qt3gu7eKeJhhklXcp/A1jLD63RvGvfSSOMtvEHibSbeGbxT4bnitpRuS7sj5kbL2YjtkYPWui0rXNH1qD/Q7uGYFeRnDj6g0+C01bRoVi0HVJIYAMCzuB5tuR6YbO0fSvPfiK2NUtdTu/AM9u6Ky3N7os5HJxhtgOf0qOacdNzSMYSd4ux6ZbWkFvGIIMhAcgH19akPmJ/AWX1Bryrw94xmJaPR/EFprKxjLWl/+4uUA6jJwSa6zSPiBpNysaalDdaPO44S9j2fk3T9auFaL02JlTnzNy1OqiuNpHJB96uR3sm7O7OR0qnHJb3EIkQq6N0dTkH6GhLZZGGyQqPXPHFauStqSlFvTQ3IJJGt8ufv8LUt1cCNFiVsNXKt4phjaNvL5WTYqnjIzgmtKS9jnJkRlaMnjHPFY06kZy0Lq0ZU43fUwfGd1qH222hW2uWslwfMg5O/1PtVK31a6upJYxLa3EUS8hgRIrds11guQHCbsZ6Y9K54X2gard3dnNbR23zBPObCNKR3FZ4ihGb1e5VCpOFjpbHVX/sN4bezdr7auBcL+7JxzitTR9c0m3ZbRiqFydoVeM45/Co9A0VbaJpF1Ke6glTCq7BgvHUVT/sebS7iJI76B2lOIxOo3EHsK+Ozmvi8A41aT93ax6VP2VZtS3NrWNQ8t49l1ElpdQmNGxn96eBj2rzPxtpX2Rwtxps8wkw0l1atkMQeCfeukNtcrnT7qwuLe2DSAMh3kHk7x6D2qW1lWcxLHqSSwLGwlgaPaQ3GG5HHf86jFY1YnCe3WrX5m0KC+FG34V1qK/hgs5bcRN5KBFfnIH171Fd23h2XUpBcRW9t5TgRyI5Uu+eRXOXnk3JmtElnkcRgJJbnAQnp8w4q/Y6rbXlvaQ6voYlkV9rSIuQsnqcU8qzKWJhy1FqjN4SdNXex2N6iXFnJGjAhhtBXqO3FeeyeCnjuLrzrFXeNvOt5o5Tlz6MKuX3ibS1vJVgvriB7YECFVO1DnG8npjPNdnpc0lxp0EzyrKWUEyIRgn1Fe6pKehgnOitOpydraTXDFtMsBbyysBeuBtKY7Ad6bqFhqKW0dpDJHNAcieOdNrSD6jNduBjJGAx+8R3psqqw2sob2IB4/nWkoRkrNEKtLmvc5fTdQg0HTIbd9P8As0IJZgjbup6+9bp+wMIbk+SC3zRMwweaSfTrSZWVowobqF6GsrxBpuoNHHNYrHdyxcbJem30HvWbhyoanzs3pOUYIyruB2nNZelWWpxyNDqc0F3DgkMV+bPYfzrkbme6tZA3k6jYvCpeJXjMqbupIxmuj0jxBi3gF3OZ55U8zciYwO5b3qE+Z6ork5Voya6uG0e5mS30+KO3f5h82DI2OwrntQ8R2WqPfW91pdsiwyLHGLsEI+Qc5wOnpWtrdzoepvFuuXS4jBMe1iCg75z3qmuipBYBZtTS5gdgZI7hAz+oBNO8ou6KVuu5xv8AwieoS25m0uSC605JmdoicOh6qy+w4wK0vAumXMravdX1he2CRrsaKZgY2PPzL9a6ZEg1XQ7q38LyPZzmXMm5cFgOCBnoDWCmoXq3d1Hp+vW7jBSS2nkDHAHIGehJxW8Hytcw5TlJNI4my16QreQzQW9zHFIyRpFwxGcDn1qra67cG6kjutOeCPefk6sqAdc/jV3TNMbUNQUXGlrp7SZaeSFuSvp6ZPrVu88Mi2iX7FdOQzkiGQk5HpnrXqPCqTUrHnwxdSCcVIs+HdQs5bCK53fZ3nl2JE5y2c1u36st6VwDhexrmPDGgy2+sfbNSiBuo/mjKnKAn0HqK6V3aSV5GPzdK74cz+I5pTXa4wsuCzZUDrkdqx9NW9kv5BJpthe2ks4Cuz/Oq961yCx24ByCMHpWdceHZYrqOWLS53QjO6BypQnvXnZlO0DrwUIzb6G14909rHTWuIFL2scW0wAfdX0Brm/D1rp3kpfQW3lEIxRnPzIAOR7Vv6hNdT6culTXr7CCgViPMwOvvxXJeJ2XQPBGrzJOxWC2chnPJzxWmTe9CUrbk5lT5JJNnxt4lmFz4i1K4U5El1KwPrljWdSscnJJJpK9w8gKKKKACvRfgwjLPfTY4KqufzrzqvVfhBb7dGmn7vKR+AArowyvM5cY7UmeiKOAwrN1riIqTyauyblAweKxtWkZkbnmt2rs5aOkTmL/AJm21asABGKztUkImXnGKnsbkmLA5NKlK0zWqrxNVmG30qs8yqp71CXYj5jxVS5kkB46V2zqO2hzQpK+pIzNK/cVcijJQA81Ss5GLAGtRPu0qNK+rDEVbaIhaL1qhfQgrxWox44qCZQyniup0U1Y5oV3GVzl5I239Kj8h2bjpWlcxky/LRbx9aiGEjfU9F4p8uhmNC3Srljp5YZOelStExlxWrartiA6V208JA5a2LlbQr2VmsZO4VPNaxsv3asDkc00niu6FGKjsefKtNyvcy5rIrlkzVK6jPlkPke9dBuHTiql/CrwHArKph00+U3pYhppSOa05pEuSY+ma2BqCjCupBHes+ygkjuWFW5grZ3gKa5KEZ04nVWcJvUs+fHIAVbrUbtznNZ0oMbDaePrSec46nNdEcR0kYvD/wApZuG3cmqjnB4NSLcKylW4qu7Z6VXOmCg0NDFTkVd3eZHWe54pEnZfpXLVVzVROeGc1IOlRUoODXzJ7g56ZTyflpnespjQuaaetLSHrUFNhTadTaaIYVLGKiqVDWsDOWxIvWlHfmm05c1sZCEHNKAfWlFHegA59aKKKBC0ZppakLUWHYdnnFHNMBp273qkgsLRSbvejJpWCxKtKKiBp2aTiLUeTRuHvTd3rShhip5R8wv0ppANGRRn3qbFKRFJHgVAwxVtsYqtKOtQ0aJkdFFFQMKKKKAHJ1qeNagTrVqM8ComFgxS7afRWdxDR1pyck0g+9Tk6n60mMfGzRtnOK7jwX4ga1lRWc7eB1rh+9Pt5nhk3KcUkwPqHw3q0V1ApzniuijCzDivAvAPiUpKkMrH6mvYtG1NZowwccioqRvqbQma9zbsFLe1Uo2kDbWyPStIXCNGN5yKqs0fm5XGKmnAqbCK8uoZBtJwK27TWE2/vW+bFYF4QAGGarxO7K25evStJe6ZrU7ey1SGaXy1OTWvCc89a8/0i3dZhNG5B9DXY6TdNkLJyKy9qaKBoalIf7PcVV8P3giO3sBU+quv9nS4POOKxdAZUBedsA11Yd+6zGpujsPtQZcr/dzXh+oKbP4oXDSRYEzK5Rv4lPWvZtGkiu5vJjTAHevPfjlYf2d4s0HVYkCLMhgZv9odP0FbNKScX1JV1JMfJcXbaokiufOSdTtB5KdsDvW80cza3M0rRwTeaNqkYHPf61iWNi+u6hZ3dniG4tQfOXOGA7Ovr9K6C41SG8lt7XV/KjkVSiXsfIZhyDx09wa/Hswy+Pt5I/QqVX91HTob+t3114b+z3PlxyaSwCTKozMGP8Q9RXKalPDpPijT9d0qOB2mJV54fuFSMlXXs2P1rc0NP7SuRpt5drdJEjOHRs8+qkenpWFOy6J4gmtybZ5Gh83DvtikCjkEdN2O9SkqcUooy5eZS72Ovm12z1jSI54Va3liuVAjmHzD3HtS3rs1w2AVGeg7V5rpGrWfjLX7Wx01LrToIWaZw5yXx/zzb0rulma3jxduW8scyevvxX1uR0pxUnJHzuKtf3SO8trSJprqNEtpyNzOo278dAfWs/SPFdu8D3Oox/Y7YOqrMTkOT6j61hatO+vSRLPdrb6XCzzS3KHb0x8n1rS8J6JpniC7t9WEJTSoCTDGeFkA4BYfrXrzrNEukrI7PU9Mm1Sewht7xIbQRtI427t57Ee1Z9vaPorP9qtPsxmQhnjO6I/X0NaMV8sGtSSwQyJZLDiNyuIxjrWhfaos2jyz2TW8rZzhhuWvisbOFetKa1PZoxqU4Ri1ozn9aEOl2NveaaDaXc2T8nzxn3b0rzzUUv7TXja2ltELq9A+0bBugm4yTnseK39X1S5tdOGhztIguZmklurWMvFs9CR90flXETz3UFnGbeae1tYmDLcQyGSOT0DHnaK9DJcPzTdSS0WxjmEnGChfUsxaleabNJaputVaXm3u0zGT/sn0rpLfxXaq6Wt7EbGWQfI7nMZPoCOlSaZNB4g0sx3tva3ChQzFTuGfWs/UtBt9LgM0B8+HGwW0w3Rhj/F7cZr6xqbi+V6Hip04u8tzSly0bGUZLKWJyGQ+4qjFYrFdSSxr5UZT5F+8hb+lSWV9Z6XbPDPZgj5T8rZiP0PauxTSrWa3jmsZFTcu7KtlG9sV49bDVqb5qbue3RxuHqLlnEoWuk3VvBHd2GpTI5QBoW5XPtXe6OrRaSizYMoX5/TNYunWs3lxC627x1ZRjI7Vp3Em2IqproirxXc8yo0pO2xm3ttDPIW2lWz95etUrg3VunT7RH0B/iFaBOaZJ8wGK6VJoxS1Kdk0cq/KwDHjY3BFXhhVAHFQTW8UzZdQHxww6ioQl1bkYIuFHZjhhTdpbErTQuooLEn+VE0MEybZ41ZFO7kdCO9V7W8iZmjJKPn7jcGrWefTjNQ09jXmcXoylrerW0OkzJ5EkkoHCIcM3oBXH6d4iWaWGKWGSB5c+aszY2HsK1fHNlbzQIwmltZ1O4SR9TXM3sDXWmBZ7b+0oy+GdBiUL2rOFXk91vUr2U5rmSujsjJmLzFxgehpYegyMk156ztHbLpel6lcW1wz/cumIAHpk9K7jTHuBYW/2rZJLt/ebDkA+x712U63N0MauGcUmX1bnpTlbg1Cjqed2acrAA561scrTW5Mp5qSoFYdc08NgUMEP4GRUckKsORn6dacWyaX3qbILnJ+JvAPh3Xzv1DTIjKOVmi+SQH6inXltrEVulrf2tn4mso1C+XcR+VMFHAw4zn8q6wNximlBWM6CkbQrSXU8R8U6xoPhfxDB/ZE3iXwzE8Z82OaLzbcSHtnPSuu8NeNphYy3N2tlrFikZaS506XDBSOS0Z5/Wu5u9Mt9QXyLqBJ434ZHXK4/GuM8RfCHw0t+uo6GsmjXsbBg1q2EdvRk6MD6YrmqU+XRM6IVIS+JE1ne+EPE0Vs1jexgoAyIx2Oo64wetdVHHDHGI4wFAHA9K4fX7OG6Tb4q8KRybMBdR0gbJFHTJj7fgK4zw14pe08QajpVj4uEcMUqraWmtRsnmLznDuMg9O9Om+RbBODqbO57WNwbdjOPSuN13T9VcTCSyguULZSWM4eP2FSnxhLpiJ/wkOmzadGSFF1EfOt2J6fMM1uadq+m6rGJLC6guE9YnBP4r1FaOUKqtcz9+m9Rvw9kuGtFVdSngkjYtPbOOqjpg9uK1DqdrrDyX08v2S6jZ4oJB8yqB/FVHUY5prOSGzJ89jk7R82Pep/Cem308MUbbBYqxMwlj2kt/sj+tfKZ1Qk4SpKW56eFmvjZa1BvElvplsLaQ6sDGWmmTh+vb8KZc+JtIkikXUbH7HdXCiGUsmB0JAOPpXSXVvawaYrLJLajcF/dHpz0rBmhvprhE8q11CCRijiVRvjHrmvk8Fi/ZPkekZb+p6MbS962weHFWbT4pjZxw2CbiZ1fBKjvitDwbe6bapLaxykCWQupkH3j3qzplpaR29xZxoqnZ5aq3MeBWOLFfsKR3Efk5f920J6epH6V6mDqfvIuG6ubNQqRlGbOnksNJv4Z1ntLZ4JDtbAwWA9T6VJpWn2NjaCGxYmDOVCtkL7CuJ/sy7toDDZ307pITyWIOScnI710XgpbyOyl+0xpFCjERKBjjvxX0FLFudRRcbHFXwShTcozudE21FLMwCgZJNMgmjniEsLh1Y43CsDWJptQeNtL1C2aPbteCRtu/nk1jx2N3Y2l1NJb3ds5bau2RmUKe6r+Fbyrq+iORYd21dmdz245Fcx4mvNQsNSg8nVreFZTxDIp4Xuc1TsdU1a3voLdpEuUEJKxKAnGcDOec1b1y+kmsDbjSbeW/aPMQuFymcjPzfSplWU49hxouM1dXK58W3UO+G60wTt/A8LBl2f3jWzq1t/aukLDBEu25UBnAxtHqK8+1G+tbG1vWt9Lnhu4F2mS1y8LEj07jPFdtoGtXE3h55ZxE19DGMxRjlSRxlR0rGjioqfI3dm1bDyUVNIwD4RvbGyMEkCXq+YpBR8NweK0b3QNZhnF1Z+TeIygtaudrbsY6/jWcmr3KSCya8l2eVvlW5BRyxPYnsK6JNcvPszf6BGZCCsG2QHe3vz0roVSM3ZmUozWpw1rfahooL2ejtYXD3RjkNxLuXA9OOlaehabp+saXdXmpW1n9qaRsNDlCCMdai1u/uLq2MN5bJqF9GN8sFscBBnPzeprQ0fWdJ/su4+3abcWAUqv79eW+ldKqx5lpoiZ058nqY9mqpPNEp+RMbdpzgVLcSLHF5oUFs/LmqX2W2OozyWc00aMdw2scY+hpLhLvegjmjnI6Bl219NG0rWZ4Lbj0NCyzvRn6/eaoXZdhc8ZJNRR3c8IfzrORmC9Y/mx9apRX0MszKLy1edRxEx2uv4GuetW5XaKub0qPMrydjT0+F76YbcrCrDcw611lnZyJF8t1MAT29KyPDpVdNSQwyCORixkADKefUVrz6jaR27FZ0yBxk4ryqzjVnyt6ndBThG6Rx2sw37+LZrm4jha3RSkMvRue2K82/aH1D7D8ML+M8NcskOfrn/AAr066mMrO6kFmO7rXgP7WuqNHpejaPxmV2nfB64wB/M172DhGnTUYs8rESlOblJHztRRRXUYBRRRQAV7N8OU+y+GrXjlwWP4/8A6q8bjUs6qOpOBXtmhr9nsreADGyNfzrvwUbts4cc/dSN6W4GwDnNYWrzAK3rV66k2xfKa5rUJm3mrcfe0MqDXLYzNTfLAt0qxo7Kymqd7yAeuafprFWPas4L3zep8JrTMqiq7x+YKaCZGxuqfbtWu2Mbs45PlQltF5ZBq8rY+lU16048V1QjZHJN33LEjDIwailYcjdUZNNbla1SMjOvXCudtVoJH8w1entwz01oQgqlF3OlTVrC25y/NWpXwABUNqmRmrATNddO5zTeo5XxHVGaSbzDg8VeC8U0oua3s2jNSSKKNKXGScVc8zCYxkU8Kvak28GrirA2mZkLA3rccVNOitxs/GooVH2w1bkArOMUaylZmPcwsDkLxVOUkH5hityTFU7iJWzXPVw/VHRTr9GZEkmB8y/jUDs6jIbirdzblVJWs+UMv8PNcFROB2QtLYDdE8UouBVYKhb5qQJt5HIrn9rM29nEp0UCivFud4tNNLSGpewBRRRWYwpKDSVSJbFFSDpTUp4HFaxRDYq5p+RTRRWpmxxak3UlNLUwSHkmkJpuTSUDSFNAopDVDHUUg6UtAgp2RTaKYDqOaaDS5qbCsLk0oamZpQaVgsPpabupaTJBulQv3qU1G649aykjSLIaKU9aSs7GgUU4LTtvFOwDF61Yjaq5GKejVnJAi2GGKCwqJDS1lYQ4NzT1YVFmnCiw0TBqY7dqBx3pp4NJIehYsbt7eZWUng+teqeBvFO5UglkHGOteQH64q1p19JaSh0Yjmm1oJPU+pLK9E8YKtkfWllklUllOTmvMfBHilZlSKVzn1zXo1tdxzRbsj86zaaNU+Y2LK6SVRHMK2IrKGSEMuK5BroJIMdK2bHVfLhAaolLmLjHl1NQo1v939Ks6dfOrjNZK3wk5zkVbt3jPTrR7DqL2vQ3L28822I7d6p28c0vlLbx7jnpVOWbETAV0PhAo0KkjJzXXTikjGTbZ0HhvTp7d/MlYZI+6K574/6a1z4DF/GMy2F0kuf9knB/nXdQMvHQAiovFGnpq3hjUtMfDC4t3UD/AGtpx+tEXZlPY8X+HmqveYmsrlYrmEjl+3HQ+xrpWaTT70axBbRTxySeZcQMchWPXjt1615H8PLxNN8ULBdxuzed5bLnghTg17dcaXbq6L53lTbgYmJ+Vx/cfsQa/Pc/pOhjG47M+0yqtCvhoxk9USWWoaTbSprNjaSxveMYjATjZjv9K4fx7pt5rl5HfJNGlwWLRyoeMD+Eit/xDavIi2VhDJbXccwd9uW8tT1P+7xUE+rWMcS6XqlmkVzM2x5YxmJR/eB9COteNed06erPYo+yoxfP1/Ip+GNUm0y4h3WcagyiNdyYwSOSCOmfxrs764jt4JriVSY4EMkgxz9KyNKa1s4pWeb7Ysm0RTY3AY6DPpWwyK8QhZQyOCXyc8V9rl3N7O0tz5TGwjGpeOsTg4Iz411ONbNGt9CtMySptwbmQ9QD7YFelaasMenLZQqsQACLGTjKgdB+Vcxe3baFc2lrp8Ns1kY2YwLwxOeoPT+tXLpotf0eFtP/ANInimSQxBijg9Dx1B5qcd/u811MqPvVY9jtrG6gnie1WNF+UIYn4NYmu2+mWztp9peJZS7NzRf8s5PYntUPhmxnkvLo/wBoNNzkRyAiaFgOnuKo/EDSprixWIEszvueRQMuB6j/AAr4t6JL8T3qKSqe7LQ5bXYrwqZIXOl3LjaNp3wyL6YrkreG5tZIFjhfTTkmSVBvhmB6/LWlHrmpaVdy2l/BvtYlG0EZUD0z2/GtptS07UNOENvdRWEiqoAkx37D1r7bLKHs6SjzafqeJmVVSm/dtI5vSre+t9ft7mST7PYmbg2gJEx7A+nvXo90C8ToY0dskBWHFclp2ux6fI9m6bYEbhxEQpb1xjg+9dDpurafqSt9muF4baVZu/pmvXjGPI0mePKb5lKSMS609ZGkjQxwB+GhY5jY/wBK6fQ9D1CG2kfSdQS3YDiJ/miye/0q2NMsbcR3DsiCRuVdPlb2qtFrOn6Zd3kMkNxCnbAOGHr6Yr56dWdOXJVZ9AsPGvH2lBanSeGX1KSGWPVYgtxCfLMgPEvuPapbyVtsrqAxVTgHjJ9Kr6ZqttNFHFHOrSSJvUZycetPkZflyCSenHFdtNrZO559SMoyvKNvIjsJ5biASTReVkfdB5BqWRgi4bn0xTSrFcx4UgcAf1pIHDg8fOOoNbESSeqQ+PcBubv2psz+WnABY8Bac7ALuJ4/rUaId5duWP6U0QRyQqzDz0DFuGx2pHS4tFZoZBJEoyUfqKssqsm1uazNWuA2IQ2dvU1UHzOxNRrluZV/e/akkLgwPg7Q/TNVBbuwYKDBtHyyoch6vOgkGHAYehFUZIXtoy1rIyEcBCcirrYGnWknsVQx1SjBpAmlW14okvUEsw+VZAOcUaZp19Y3JVL7dafwxt1FSQ3bwxqtzE6H+8vSr8MiONyESfTqK2WGjBJdjmlXlN8zJyBnuPQg1HNP5TxK0bPvOAy9B9aQSY7ZJ9KlRnG04UDPNKRrTknpJE2ccdhTi2elVIJZXeTzISmG4bPBFSlmD4C5X1FNNMidNxlyk4zUik+tQI4b7vzGpAeOoz6UyGrbkhNKretNU8dqkt4/MkC/nSYFyxUKrXDfdUYFVZpDI27Pfil1OXa0drGcKPvEVDuC1EYX1ZTlZWGyRg/XvWFr3hfRdZhMWpabbXAPdo+R+Ire+ppc5GKbghKTR5vp/gO58L6kl74d1CU22SX0u+Pn2so7dcEUuo2/hqefzda0G/8ADV51N9preZB9ccY/WvTJpYnsVi2/vFbr6Cs6a3Rs5U9Olc0qN2dCrNaM8w8K+JNR/tFodF8T6X4gEM5VYLnNvPtBwME5B4r07S/G2nWs32TWrW60i6nH7sTjdG+Ou1h1rIuPh/4X8QXBbUNKtnYLkyovlyA+zDBq1ofgi48Oali3vpdYsJIisdnqhMiw+uxj0J+teFmzhRg51NkehheSZ6Bpdxa3lirRyRzoehUg8VV1vR4Lq2dYi0BJ5aM4OfWuU1C30rT7C5ultNU0K5ijJX7OrSRs2OPu5z+NVvCnjWa/iSO11iw1eVVw0E48ifPoAcZr4KeBn7P907npQhJe9A0JrPUbNlFtdbvKB3Bu49TVFJ73UJbGYzQs1mpk8sHbuZj6+nFXp/FuiG8k07Vlm02YL+9EwygyOm4cfrWhp+k6TqFl9ptZYpEfJYwsHXb2HHSvbynDyqUnUqK09vUqeLnTaUkmitLqk0xgTUrcQsJckQHh1+v1rc0Zo9S0q4hETw2shKrhvmPrz2FWrG3ghhWGNF2ooAzg9KW6ZYoRawqIxg4AGMV6laSwlOVao9Ec88TGolGMbGZc+HYYdNgt7C6WFYn3LJKeWOeBmsSdtc0O3uGuL5MuflbO5RnoCPTrVTXpLmHUUivTd3GnAA+XGOEI9Mc1QjgtLuwuFtLy4u3LiSWFyQygdBk815NTNsPOkqlM9LDU6q0qWa9DZ8Ppp17FPbXkI+Vt5mjk5LdcewzUWq6fGsBmS8u50H3LfdkA/X0rJs77T4YZI1Se3lckthuBXTW+k3119nvY5hh4xlRxuHtXm4vMqzgowdjWdKnGtzy0MC0dLS8tpkjeyhMgEiZ3CX0qa+k+z+I7m9fTpzHPGAbi352EdWI710S2/l6na2M2nRyQcFCy9D3NTeKL1NJgilsfItiZCZcqCWHtmu3J8PUrw9tzbPY5sZi4XSUdzD0u4h1iJUhvm1F1mDzQ3EW1wgOR+HtXSaf4c0iw1n+1IIZfNVCqlnyuT1wKxovE7W80sv8AZC5RVDSIAGlPf61b0vxNZ3FuZbpktgz/ALpW+9g9M55zX1dJRve+p41Xn6bDtR0HSY/tep2trKtzDC8pWKTDSE5J5rH8OX3naZNfatazsJgPLgkG7aB0OfzrrNRitZYV+0XjWgk+RWDfe9sVkPYnT5I9uri8s1JT7OAC6k/0rSaXOrDjU/dtM5/KveXMiAKv8Ix0FRW0ZWN2Ztv95z6VS1q51i1mDaZpa3qvKfP/AHgG1R6c81kXXjTzLWSC58P3kEpJVcqTH+JFe5VqNLlTsefRhHeXc3ri6vLWN5I7UPAxxuDcgDuayvEfhixbSYrgebDcXb4D43Nlq1tEFjeWf2q0vHmt48II3XGWxyOe1dTabL2a1iMYEcZ8w4HQivMoKspScnaJ6GKdC0YwV2YlppU3hnQrawglmWSJCZHDZU+g5rLmm1KYhpp1bdnCumc123iDy2Vf3itFuBkAOM81jX0csM7XUv2dbaNcBzj5aOZwane4UuWS5GreZzji7aQ7YYAwXpkivln9pLVX1D4hvanbssoFiAU8A8k19bWV9HJYXereV51uiMyyYwAFHXB+lfCPjHUn1bxRqWov1nuGbGe2cCvcwNT2nQ83HQUErMyKKKK9E8wKKKKAL+gQi41i1jIyPMBP4V60knzhU7V5x4Dg8zVzMVyI1J/GvQbfgjPBzXrYKH7ts8zGyXOaqrvh6Vz+sx+Wx9K6K0fdHisfxCo8smtUrNnFTqPmscxNL8p5osbgNJt71Vue4z3osVKy5Ncj+M9SS903LdvmDVZeTIqlG3T0qbOVr0acdDzaktSdH5NOLVXGcU5S2K6Ec8mS55yelBPpxTN1MdwO9XsSkLkbqSQBgKgedVPr9KYbhyPlqozRagy7GAg61IG+lZzNKw+8RSKkndjW8ZsTp92aJkXuadFtbOSKzhCx9fzrT0/Ty8LM3p61o6sktiOSPcgLqp+8KGlXH3lqCaxkMxVR3pJdNkjj3NmqVV22GoQ7lWGQfa25FWXkGTjH51lx27faT/jVh7Ykfe/WphOXY1lGN1qTO3rj86rSsPeo5LZsfeP51XkhkH8RNEpvsOMF3HzYxVGZFYHNSOsoB+c1Vk80Zya5qk+6OmnG3UrTwd161B+8j9cVZkeTHaoi7McGM/hXmVox6HZBszqWjFArxjuFpDS000mOwUUUVkMbRRRVIgUU9WNMFKK2iJok3UbqaDS1qRYDRRRQMKBRRQAuBQRxS0VQriDpS0UUCCiiiqQBRRRSsAUYoFLmpdwCnjpTM0qmkyWh1I1LSN0qGgREy9xTalpr1m0WmNpwPFMpQaEMa9IDTm5plTJFJkqNUuarA4NSo2aykhkijmnCkDDFBaoAeDSE5poalzTsFxHFM6VJ1ph60IC5pl7LaygqxH416f4N8VIyLFM/4k15HVqyu3tnDKcYNNxuCdj6LiuUmQOj5BqysrKu3dkV5X4S8VhWWG4fIrvbK+inTfHICCPWsuSz1Nee6OitbgqOtaNtdccNzXNxSMFyDmrENwc88V0qzRzu6OojuNw612PgRg0Z9jXm1vdYHNdv8ObrdM6E0SVkVHVnosrHYMcUsM7Kyt6EUSLuhGPSo4+m2phZlS0Z89+O9Ni0n4h6jbMhVTILmAjjKt1/UV6NFPLqljbMqmQrCp2K3OO4P496xv2h9LZY9L8RxISYW+zXBH908r/Wqnw8v5p0hWFts8BJVlPzYI/l7V42eZdHFUlPqj08pxkqNTl6M7jwr4hYm/MltHDJaREHzziQqOmfVetZMR0rxVZ3Dws9tc794jC4EXHUDutUfEV5Y66zLNEv9oQqYmC/KJl+nf3Fc7Z3Ty6s8iefE6ov2ZVODkDlPYD0PpXzOBy72dX2j1R7uKxCnCy0bOj8G6dq2l6/cWN6jy2rpuSRRmM++O1bdzqTI0kcaqwAxkHtUXhDxMbp3tLqPFygw2BgN9R2NN8Q2vl3qTQ/I7jJHZq+pwihKR4WJlNR1FtI7PUF+xX0IcMp2MT8y59D2qzp2galb34is7kGA7WWbH72MLzg/wB7OMdutY8FwFmUsvlyjgE9DXc6FI5ELMxDbeopY/DKUXfqRh67TVjas7yzcC/kUQzkGM7vvCs3Vr21mea4WRHjQ+WjRnPPeriR2DZuJ4clidxJ4JrzbxVp/wDZt9cXdna3MOnrloZYGJ2Mf7y9/rXyuFyqcMQp1H7qPVnXjKm+XRmjrem2d9HJOU3R5G8Adf8AeFchqOi6fbalG1uiPFcgjynbhCD1U9qu6D4jkaFIdRf7QWYkXMIyjD0IHT8avymz1TThc2rLszz8uc/WvqnCnCEpxR5iqVazUJPQx9Ks9Nn1D+zprm6Fw6llMoAGc+vercXhPztVgimkEVxAwlSROIzx/EPWqn9lb7u1mvJXkt4XLBhxj8e2K6q30u/t9AlCXianDc/vHRuGQ4+Ug+3pXA8SpxvDc2lhZ0pe8R+KL/WNA0GFbqzh1S4eTIUnEe3PAB9cVzv/AAlFhqt42l3EM1hLJGrRw3zANkkZVT3rfinvJNBW2muIdQKA/uZRiUH2z6Vxlzb6NqeowaPfRyzShjIRdfLIpwQFRj7n9Ky+rxrxcqhvDFzw8kqZ3f2aS3voLqEfZiqKowuRtHYfU5pdL1m8t9QP9rJKFlU/KOin1rmdD0rxFatbaRb67J5DS5mt7wbmVQfuxuevHoa6HW5JrXVnWK1Eo2btsr87e5rzY4SrGXNSloeq8xozg41o3Z1dlqFpejNtcJKAMEip2Tqy8OOh9axPDb6TGxt9OXy2mQStkdT6CtzDL1r2KMpuK59/I8at7ONS9PYjVjKPnXDL29alTmo5FDD7xHfNQXF2LcbXz5nb0NbLV6Gctrkt5KsMTZbB7VhMOSzc5NOuJmmfc5NNYiuylDlOKpK7GMPc1C4zcLk8dT9amdgFPOKhgG9dzA5Y5+lbWM0yYAZ3c59xmo5bdCCYyYnPdanzyMUOuKLsTSZX8y6hk+dfOVRyw6/lVm2uYZMBXw3oajY7XDHIz3p0kUcv3lB9+hFGj3KZaLHHYe/tSqwzhmyazws8bfupd4/utT470K2JoWiPqRkfnUuPYXMXmUE9/qOKehdDywZcflVdG8wEqysnqp4p7pG8RRlYjGDg1DTsdNOa2kycSKWB6Z6e9aWmjh5TxjvWPFEqLHDGnyjpk81pyrNa2BCMMt2NZybS1K5IXfKU1ZpJpJn5DEgfSnrg/eqFJF4VsqR69Kdu4A71strHPJNbkhyCeKUHK+mKj3fNgUZ7dKBIcTnj9allh2WsUzNy54+lQMeMD0qe9kLbIz9xFqJX0KRkW2ub5bqzgAtSqtlpeGk7Db7Vq2HiST7XZJqVq9kkjCGMMNxkb1z6GqviK0sbjR4HfRvtxJw7qdpRc+tLpE1pprZvJGjVXVkikO4QAg8knoa+Nz+nKpSqRlqexhOWy0O4CAyMjjdzx3Fc14p8KeFtU51LTYDLziVPkcfQrXQ291aSFWjuIyGXcvOCfwqj5i7p2UhrphujV14C18ZgqNWtWjThLlv1OlzdNNnKaX4Wu9H097G1FtqdjIxcw6gu6QKewf8A+tXD+O4pvDMtrqFhoOu2C+dm6fTm3hF/HqPwFe16ZF+8eeSUNNIg3R5ztH07VcaMEEdOPu88191Ch7NJN3sZrFO92jyDQPH19cW4n0/WtP11AP8Aj1uFMF0vt3BNdRpnjqxuJgNXsb/R5AuCt1Fxk/7Qq94k8F+GdSb7ZeaVbi6iO9LiJQkiMOh3DnrVkQ61HaJH51trCgAFL2MEn23Yz+deVms6Mo/V6jtc3jKEnzJF22azvoi9pcwTBum1gaqvodn5szsBvmGJCg21wN1p91pd7dTXPhO7s0mlLi50m4LbR7rnP4YrU8NXviHUZXbQNSi1K3h/1kN+vlzh/QKcEivmlkkU37F3OlpqN1LQ0PE2h21nCLxQVyyoFC5545plvqlwqiO3vBcsF8v5flKkegqze+LpNJ8uLxFol5ZM7bQyxl1LH2600z+EtSljktZ7YXJbAAby3U9/lOCaUcLOjaLi7hztx98vf8JBagRC/kS3cYRdxyX45NZuoakl5czQzLbz28H3ARnitme00m6gKz28bLt2hyOQPUH9a5p9B02yF1qazXKWzruUREn5h/Fx/nivo8N/wl0nFu/M7nH7tSRoadoFtexx36ma0fgKgfcPy7VastCMWoyXOotb3EK/vF+XBVh0H6msTQdSuIY4o7XVIbvcSSsnyvtxwTnvV+W+8Saro1zCljDDKh+bDD96vp7V3Ucyw80lb3uxM6M099DW1+Gw1TTbWZpj5SuZML98461z/iS0tLjRZpNL1I2l2kYBDrhgD1Oc1HDPc2kMW7TL+0niGYo926N3PAGemBUeoaldf2Az6ppKzyljHvK4aQ98e1dCrKVVJonkcYFDw5FqGm6Hd3F3K9zGFPkBWyXGOe3U1Q0u12xpfQ3d1bw8lUmQOob07V2nhqWK401LP7LJbCNcAOf4T1waoeJmvrHbDb6ck1nJwE4PlD19ya9mU/aJKJxKPs27mZoNxaTWhWC6jmndy02wbQWzyQO2K7Tw2w8shcbz1+lcZpOmxw3L6gsSxSSRBBGFxt55P1NdP4byLlzu6DGe1dXJak0c/O3O7Lvi61j+wKhjDiRsFAcMw9qzbjw+9ppO+3u/KCRmR4J/mp11qAvvEKRXVrcGK3ceWyrhc+pPpWX4kvIry8ltjfXcTM+0xBCsbY9682jCc6h3SquMNzgvirrl5onwX1rULi4QG5/0W0EQwAGOD+hr4vLc/wAzX0j+2RriW9joHhK1ZUREN1KicDnpkfrXzZX1WHhyxPFr1OeQUUUVuYBRRSgZIHrQB3Pw/txHp8tww5kbA+grpsjPWsnR9tnpUEAXBC5NW0n3EV9Fh4qMFE8Ku+ebkbmnn5etV9ajDQt0osJRto1F1aEjvWU/iOaF+ZHFTqPPPGBmh5VWQKOtO1BWWZutUDG3mjJ61xOXvHsbxN22OUFWAeOKqWx2xLTnnVFODk+9elGSjHU8+UHJ6Fov8uSRQsyjvWS87ySEDge1Swq2eSaiNfmdkW8Moq8i68/Py1A29zyTT1Tgmp41UCuiMWzFyjHYrpGM+lToij603vSqea6IQSM5SbJQo9qcvpiox1604NXXFGMmyRRuauisIgLccc46Vz9nGXkGM10lsxWMD2qajMKjY0W0fm7sCodWjX7OQo7VO0mGqC5kDKVPTFQn1Ijds46M7btg3SrLHcOBVa4eFb9/m+mKjkuGORGh+pq6dRWPScW7Esh+U1VlkX1ApjiZx8xK1A1ue5JolNvYuMEt2NnnRff6VTkmzkBatPCo/hpjRjHCiuefM9zoi4ooSM7HhQKaqyk53Yq1t+bBpjYFcUqV+pupmNRRRXz56YGkoNIalgLSGkopWE2FOApQKdWsYkXGUoWnUVqkFxNopaKKYgooooAKKUUlADqKbTqYgoopKYhaSkJptMqw4tRuptFA7D6WmUoPrTJaHUopuRRnmoYrEi9KWowacCaTRLQMKY9PJpjdaiSKiRHrQOlPxQFrMu4CmFTUoU0u2k0CZBTkpxTmhVxUMocDTqaBThWbC4vagHFA6GkpAO3UlJRTAUdTSNQKG7VSYCxTSQtwxWur8M+KJLWRI3YlPeuQPJpu5lPHFNq4Hvuja1b3sY2OB7ZrZWVWwa+f9H1q4sXG2Q4zXovh7xVFcosckmDjiptbYb1R38Vxhtu7NdT4J1QWOoF5OQRXnUF4HO4NxWxpN4ftce5uMiqk7xsKOkj6S0e5F1ZrIeNw4p0jeW9Yvgq+W40xMfwity4j80BlODWVORpNGN4z0uPX/C1/pUnJmiJjPo46GvAtDv7rStQhlt2ZGiYLPH6kcEV9Gtuif7uT2/rXgPxO006H47m2r/ot9meI9s/xD863a5lYxvZ3O01O9t7ieHVbZUWZ0wSB1PrjsawdRsZLvUl1O0n+z3uMZP8Aq5PqOxrP8Ny5voxyUbAZfaur1NYh5U8PyljtI9veuT2MIe5bc6nVnP3rnSeCNKQxi9vGD3e3CMBgg9x7in+I1xJEueQT+VQeD78qjI3JHb1p2vsXu0bB5FcVKn7OrY6K1T2kCh5aMNrqGU9u9dLpMk9nZxyIfOhC8qfvL/jXNKdoYdeOBXXaTH5lkob5m2fKB0FdGIl7plh4a3LVpdQ3lqCWKLzhCOQaju2xBISuVK7So5BoeAmCMuPLcZAdetQSyyW8TmYb48ffFcUIq501Jto42+8P2c14bq0Z7O5Axuj+4R3+Wrum6fZ2MT/ZYiqS4JGeB9KsoySMWRgy5/GlVlYHnJU13csb6nGnJq9xBDGGaRY9u4YKnkY+lW455YYBDb5iwMbh6fSoI8g9ce9OX5hyelQqFOLukOVepJWbM6+06KeUTODHN2nQ8/iKpWdrcLdFtUt49Vt0G0SqNsiH1rfOcHcvGMn3qK0jJ/eKxj3tk4NFSlGUbLQmE3Fq4+3s2k1SG90uYObUBGtpjnAPUitnU9JgvXaYSNFOV2LKo7emPSq1gY7ad5fKUF/vOo6/WraajG8gEfzAnBNeb9W5bo7fbcxyWq6HPEEjnhufLjcMtxbtg5HrV3SLvVNO82Eq13Fu8zLn5sHtXX8bfr1X2qIQQoX2oPn5PHWs1DoW5XK2jagNTsBcR28lvlypWTqCO9V9XVpCp5woq29sQ26FzGfTPBqlqlxJbwMbiMj/AGhzmt6UXczm7IzQ2zCbWbPf0p4bnjkDvUaSibBVu1ChVDYx7+9d9mjlbTQy5bCiPu5xU69B6AY+tVl/eXXqIxj8asdep6dsVbZCJFw3Yg0nfbmmoxzQSMk96kaQ5wSuOppUcFRzz0NNDYIwe1INoYnFJIq+hKOtLhSAGXcPeoxgetP/AIR1HtQShkVuFYvEWifP8PQ/hTlluY8+YglUHl16inHcsoLDAbinR/MwRRz0BpKfcucexa0eSC5n4f7vZuDUl5dNPckDiOPhT6mlu1gtdOYFR5rjAOOSayEhmjjUQzkgdVbnmoSUnzD1Whfd1A+b5ue3aq93LKriG1LM5wcsPkA9DTBcGL5ZoWUf3lGRVmCaN1HlyK47c4pyg2bU60YPVXJx93nAbH8PSk/HNICvfP40znllbn0NBkkmS7sEU1mL5Yj6knpUQk7Sce4qLUoHu7Ca1jmMLSptDjqPegUotGquqDT9MZVtpLgt8wC/dwfesjV1EkBWS3Wc3DrIzM3Owfw/hUHho+KPDWni3iddbt5JAsaOo3Kfcmo9Zt7rXPFWn+dcTaa0iCOaDy/kGOu0jueOfavmMyhOo5RfU9jCcsUmadz/AGWYEt42nsmnJYzE52ew9KLm+utGlC6fdrdgITJCfmkRTwpz7mp9I1PQTCdAvrgyPFM8Ie9TmQAnIU98dPwpuqwC31B5bOzivWuVEcZtiPMSMf3vXFfA0pTo1VFpqUX16npaT0KmgXSjV0lg1h4pZ0K3MMiHcrj09vSu3Gp2du/2O9voRcpHvkzwAK4Z5JI7+ctcRifaFAuINkgwOMMRj9aj1DSL26u4rPWrdZWmAnUwyYZyP7x79a+toSqUoae9qctSmmztLzUba+jaOylWfygrybemzGauRORbq+3aT91a5KO3h8NeH7y90+zvrl5ZQpgkBLYzyfcDt7VStfFFzNqUMcMiYlbd5ch2+Wvqc9K8TPaU3VjUiumpdGk3dXO6l35CgH5sfdPQ1l3WmWNyxaS3/eOfvp8h475FYtz4yvooZlOjySOkhUSR/MmM9ePauqtZ1mso7oDbGYwff369K8iLdJc1zRqUEYut6LqF3axwW+vXcEUR8xVkCyD+QNed+JNJuvtFrB4m06O6sruYwi50w7Lgd87fw9a7/wAUajdxQxSW9xHamQFisvBeMdcD8CPrVTRpZdRKa1qKRQs8flW1scZUD+IV7+VLEzl7Stt0vuHtHGGmxyd7oFtpljdS+FfHUtpJGhZbLUVIPA6HrUOm+MPFNrZRfarKx1OJEG5rZ8EH17/yrum0yO4uZZLuGObcAqJIAwwfrWKfCPhy7uWktIfs1xG+d9q5iII7nGM176tWtNRRzKpBaSM+Dxx4VvvKbWtJudOLcgzQFSPX5h/hXUaBq+gm1MOjXtvLbs287Jsk/XNOvTrE0ElvdR6bqybSii9thuAxgfOozXkWseENctZcr4btfK3H97YuMqCfvAH5siqVKjGalHcLcy3PcdTW31S1WFpZFVPmXb3P1rmX0O9jnje01htg5Mco3CuF1WKXwt4UutU0f4gXMstpD5htb+J9zHuArjn8K57wv8Utc1SaK3s7WDXb6TBFrbIY5j68HHSqjg5Sq+03M3zKOh70V/dIq4WRMMGxgZ/wrldR8TR3F8sZt2O1zGCp6t3OK4zW/ijNpTpa6xpOsaVNJxtntmIOOuDisvTvHmgzXP2hLqy+0fxRtmNuehOcDNejCMoNSscz5XeEtz083HRmxyOAe1aGmTiG0kmzjNcAni2wlQEFGJOB5cqtnnHQGtHUPFekwWkMH2iaPPOWiIB/Su2VRNKJyxg7tnWXmrva6XL5WDNsZgT7jiuH1LUridkkk1qJxAA8yhfxPNLceJNHntnMt5G6YwV5yR6V5z4816x0f4c6teQSRw3V43k2qqpDc9TXXToK94mUqvRniPxg8TN4s8f6nqwLGAyeVACeiLwP5VyFOY5PUk9802vSSsrHG3d3CiiimIKu6Jb/AGnU4Y8ZG7J+lUq6XwTbAyS3TdvlU1vhqftKiRlXnyU2zppQduBximqzKvNTttIqKRRtNfQch4nMS214yHFWWuPM5Y44rFknEPvTorzzK8+tP3rG8KfUj1TaXYqazAkjSA44qzfyDzKiiul+7gVyN+8dkV7pcLlYQO9VUV5HwScVZA3qKljRUr0OVzsc3OoXHw2yogNTIv0pu/5cUKT2FdNKmonLUqSluTbRsprZA4NG47dtMdsV0RMeom7knPFIJoxnkVDK3yt2+lZjy4kxzTc+U0hT5jeRsjrml3YqlZSZi4PNWfMVfvGuqnLS7MnCzNTSZB5ozW08yom4sAB+tcrZTSNN+7xitZIHkOZG/OsalRt6GU6S6jr7UgsbGJcmsu3nubiRtzEe1aGoQpHb8EZNZ9jxJ6VUKbauy4yjFe6jIaH/AImDAk1aVABUdwv/ABMGPapGbjitKEFY1nJsZIMCoH61K5qFzW0kESGQFshRU1tbjZlhT7aPKsx5qxn93uxXFVkU5dDHv1WMnHU1RPWrV/JulIqoa53qdsFoZFFFITmvmmz1xKDQKDWd9Q6CUo60lOUVUUSPHSiig1tEgKKTPelqwCiiigAooooAM80Ud6KYBTqbTqEJhTSaGptMaQUUUUDCiiigAooooAKUcGkoouA8UoNMHWn0WJaCjNFKKQhAKUUgpwGaloTBaccYoAo71nIcRpoK5NLRWMjUaaKew4plZgFFFJmgdhaKM0UhWCg9KKD0pgNNMZe9PNJVIbIqsW11JA25GIPtUTL6UyqEdjonimSMCOYlhx17V2eka9G8iOrjqOM144CR0q3aX81uw2sR+NJoaZ9v/DHUkbT4wp3bh616DA7N6Cvnf9mzxANUsXt5HHmxHA55r6BtpdwFYWszVu+xPdRMyZB6d688+M+gtqnhM30C7rnTj5yepXuK9HDBk9qpX0SeWY5FDI4KsD3U8GtoSMZRPnHQL/Bil5HINd7qm2402O6hcblIPt+NcD4i0yXwz4tvNLYHyWcy25PQofSuj8O6nGttJa3DZRxgfWpqwbs0OnKyaOk8OXZGoQ7l8oTDAz0NaF5cNLdvvJBU4C+1c9o99FHH5FwgZA3ynuvvWldSSQ3Jdm8yOUblbuM1k4+9c1v7lkXFba27oc9K6fwpck7o2BwvQ1yEMisRtwQe/vXReF3IaXPJ6isMQrwZdJ+8jq5PmswcYwx5rH1a4WK2aNW5bitmwJe1w2Op4rG1OzSdvmkKhOp7V59GSUjqqq8TnxHhi0ZKOOcg8UJJ5Rbzl2bjncBwTVu6ihjcJDJuB7042su0Eqdh9e9epzx0bOJKS0QyNgwDZyvtVbW73+z9JubtYZpjFGSqQrlye2B3qR7VoyJIiYucEdqfbzOs+yVWVhzxxmhtPYS0epzXhDxJcalaRWd5AXv0gaW6AG3yAWOxW/2iBXWWw226KOuOeMnNNvrKGON7qGGNTcEea6jDcdMkdfxqDXorw+H79bATfbxF/ooi4ctnjrxis+ZKF2Xy3loaAZlBUAg/zp5gCrDJjBY7tw6msHwi3iKe6m03VbWJXsraNpZg3JlYZx7nGOldEEmeMTbflXjHpWHOpbFuDiXI7qQTeVtMgx171bEqyHghSP4T1qgkghtw5ysjdgKtxKskSttwT1PeuaojeDJjVW/VGgYOcj+7Um2RPuHcPeo7giRdrfIxGMms4PUuW1jmri2jZiVBiYfxL2qLfcwo3nYlUD744rQvo/JmEYY9PzqjfbjsjQYLHn6V6lOV0cE1YLVlkgOHKu469CKmg8yNRFcMGkxyw71HLDGyhWzkDAxUZjnT7svmR/3G6/nRKN3dM0hU93kaLZU7sDI+tKB1yaqx3ahdkwaMZxk1YHTK8++eKQpRsKSSTijd60m7tmmg5NNEkyFm2rjJPpWzY2axKJJFBY1l2E0cEm5xuPatWDUIJCBuP41hWcuhrTUepHqtv5ibkBJxz7UmlW7M3mSL0HHvVoXUTy+UvJx26VHqF19ks2fo38A96wU5fCbNLcz9Vk87USoOUiA/OolfEh/2hzUEbMVy3LN8xPuacSPxrqs1FIwUtX5lkNkYxkenpUUttblt7N5Y6lhwB9aSJmxg8e/rS3Ecd1bS286kxSLsdc4zRzWRPKr2FTz0UNFJHOp6ZbqPY0ou4/lWdGibPOelcbY2N7od69rHqojQv8iycxopPABNaWoazqlraFrmx+6wO9U3707kAfhUKvH7RbpNPQ6YbZF/hYe1N5U8Z2+nesXQta8Nancqy6l9l2/M6yEoRj2Na19Lcb2ngWOW36BwcHFXeMnowUnH4i9p1y0cgw3D8EeldGrQzNFJIFaWM/JxyP8A61ef22rWUrMyTBNrFG3N0auj064S6tjGs2/5SAyHsR1zXNiKPMjanJLYyfGGj3dxdDU4LizuYUJfDrjy8dcEVheG7WbVNcfVNNutRjaDCxonEeT1z61qw+FrxIrhNN1qUW82QsE/K57n8TUUd1J4f1y1tteLW0F4nkxTW5Pyt9F4r4/NqNSl+8pw1772PZw1RS0bO21fU9MtLa2i1qBDE+2NpGG5t49fapdT06w1eaHUIbuITwR7YWZvljHuPp/SsLW9I0xNGuZ01K7eSOIruJLsx7HHrXLKmrQ6b9ilsDcLOSC0RMcvI564GOBXn4HN7pqu1c1eHVk4s7q6udWtFgt9Pe3lhdhulkkztj/ifHck5xWfHbpqk6z6to8UE1yWXbEcM0Q/iPp9PenQafp8GhW32+C4ikiiBVxNlgcdODyR6VXtb6zMtvCuvzWkwhB8m4U7iCfvHvXpKpSxC0aaMleOg248G2P2SO807UtR0oSkDywwbjPOc+tb91JeeXFZwqV+Vcburgdz6Val1jSoYnF5cQhYF8wliMuoHJ+pxxWDoXieFrm9uLq3lWSTD+aOVWPt06VlWymhXqqpPp0/zI56nKY2q6Xe3Wrtda5KZBNceRAqrzHGo7D0J5J96t6haaPLdwy3DTSxRRiKBo3wsIHU/U1buPEOl6oiGGRHv33xQxE/MvUE47ZrndX0k2EcUKW9/H8+5pEbKkn2p5h7zUIuzfbsaUXZe90OjsLDR5NY+3Lrl1cxSp5cMQOEi4xz71g3ms2H9sNpumapPaXds/7+OWPCyDsA1a1lFaaTY2qLdmQtIZZSw5cntis3Uby1jubm6uYbRrOH51jePLc9Se+K2wOBr+y54ybXbY5ataEamqEOu65FeQmaxhui5KRiGXCkHoT6nFaEGtS3ckkJ09ofL4Ylup9q5LTbefUtXuW094ls4wXTZLtOCOgH0rW0fVf7Lmube607UZF+V8qC6gDuDXTGrGLvN6FyXNH3dzsxaWf2N2ubSKcAD76A8/iK5vWPDfhvdDq0WlRWGoBiI7i2+SRffI4/St2TxHppsSizxxyqFkeOQ/MA2MZ9+elMn1Gyk06ZY28+U9OPlBPp2rgx2PlhakORXuwipOLueafEDwLN4strWyvfEmqslsTJCGZTtJ98ZNYHg7wDN4fsptPvtB0XxDC7syz3itHOOOBuBxj8K9L0m1mkmMk0IYrnDgkc+la8kcNxEJo2QIiFnBbO0j1r3YY2N3SjNNo5lFy95o+drD4fa7Brg/tvTIZtEDs5XTZyJ4wSSoBI5xxVHxbo97H4gUaHoviE6NtVWmuSN8RzywXuK+hYr/RJIkkl1CAh8kKSCavnTY54N9uBscfLxjAropV3KXQc1pqfNeqaFPD4jsLPS59dvtLuMLNfNbBDDzgkJk7sfUV5t8amay8WzaHDcXE1pZn92ZhhmJH3iO1fY3iiew8MeHb7xFeBRHYQM8S5wGfGFH1JxXwXr2o3Gr6xd6ndMWmupWkYn3Ne1g+aTv0R5uItFW6lGiiivQOQKKKKAFAyQB1ru9Et/sunRR4wT8zfjXI6Jb/adQjU/dByfpXb9OPwr1sup2vNnn42e0SVTSOeDk0iniobhq9SUrRPOUbsYY0c8+tWUtI1XIxmsm5lkB+XNTWk07D5s149WS5jtjB8u5W1ePaxxWZDu80fWtTUd2DnmspM+bXP9o6o/AdBCfkX2FSBuarWzZiH0qbIr2qfwnmVE7kopwPNRg0ua0TMSZWy4zSTYzxUecDNI8mOScVcWJIa446jmq09uijdTpJ8kACkOXPNJvmNopxGxSHbtQYq1aws7ZbJpkcagDA5rZsYgIfmA6V0RjZamVSdtiTS4FViavM4U9hVONvJTdnFFxL5sXmLnNUoo5JXYaq/yZ7e1ZkEu2Sp5ZfMtsN1rPY7faumHwlwjoNlfddsacfu1VhYtOxqYnipo7G8kNY81DIfmp7NzTY13ygU5vQa0NGyVfIyetJdFViI74qR2EEA+lUbmQyQ7sV589yYq8jFuGzI1Qk+9TuhyTVOUjdWbZ6cFdGa1Aoor5eTPUSCkNLTaSBhT06UynrWsEQx1IelLRWyJG44p1FFMAooooAKKKKACiiigAobrRSNTQBSUUVQwoooosAUUUUgCiiigAooooAKctNpaYD6BSA5paRAUopKBSYMfnpTxUVPVqzaEhdtIetOLcUw1hJGqHbhmhuaZ3qQdKxKRERTSKmYZpNppoCLmkqQrTCKYBmlzxSdqO1ACUtIaKYgpj/ep9NccZpgMooopgejfALX/wCx/GsMUjYiuPlPPevs3TLjzIUbrmvz10u6ksdQguo2KtG4bIr7a+GeuprHhq0vFcHMa5571Ey4s9Ehk+XrUrbZRtYZ9PasuC6TPLAVdguEkOFbJrLqM4D43+F21Lw+mrWalr3TctwOWj7ivI9JvvMiV05Q9h1r6gYrKrI6hkIwwI4I9K+bfH2gyeEfF01soY6ddEzWbdgp6r+H9K6IST0MpRsalpcq8ituwGGMGuhtLt2jVThlB6GuKsp1ZVOc49K3bBiQu2QqTzxRKKEmdHbwyPIEtyNzdFPQ102iq9pcLHcZWQrj2FY/hZWCmeVFc9Biumg8m5xG3zDP4j6V5uIq68p3UIW1ZfikdZHQMeDVbVPNkjRI2xuPz59Krj7VBqM6D97FwVz1x6Va3rNCyBsNjkelcS3TR0TVtDNtbMSz7UbKL/F2zWjAWBMEq57YPQiizijhOEyu7nB71ZZkb5iuCO9XOo2zKMCIRIj7JFLRnhWPb60q2GDhiCV5VqtKqsm08g9KYWKQsu77gyD61HtJLYpwRDdWqsYljO0seVP3TT49qgKwMcqHO8c1Um1KNbmFSMnyyx9qqx3kglL7vmY85raMZtGcpRT0OgjmhVA+xA5bkD+I/wBadcxQtbyW8jlEcYJXg4rmnZ2m86OQq45GOlOkvbgFRc5Yr/GKbwzezF7buT+EIL1ra4ku0aGM3DC2ikOXWMYHzH3IJ/Gt1nQfMWUKMck4FYk3iDTNJ0aa9v7hY7eLl3PIGayfEWnXPiaG2hsNU8qBHM0kXP7/AIO0HuoziuapSlG5vCak0zsieAQRg9CKZIq7Rv5Fc34K03VNH09v7WujLqFxIf3KPmOFB0A+veuiup4bS2e5uZFjhjXMjn7oHv7Vgua12aO17IyLzTm8x3jc5J4Vu9YvmsLt/OQgR/LkdM11Ut1b/YBewSpLEU3RspyremKxZLV4rZd68v8APIfc9q7sPV01OSrT10IQylSwpvb/ABphiCqdmUOc8elNk8xQCybh6jrXSmZD2wzFWCv7GoHhkiLSQSMuf4TyKkjkjZfkbB9DSlhj39KY1JkK3Ui8zRkgdWWp4JUmUmN8imD1BwaR4Y2OSCjeqnFDa6j5b7FgHacGn7s7RVPF1Cvyuso7DGD+dSWsyS3CwvujZu7dKLaXJT6G7oyfK8n8XQe1VNduBJepaKcrH8zk+vardxLHYWJdDnaPl/2jWPBucGV2+d+TmuanFyk5M2nK0eUlfPUcf1pRndzTM9M9KRj2zzWxkShznkcDpSS4mTY5IVuuKYoOOT1pcleM/SpaT0Y1Jp3M+4tInYW8syPC7BQsy5P4Gpb6zbTNKniSaYzzFBlW3qFHYccVdO3btYA56+1V3g+RoYZDGXOXxz+FeVVwNVS/dvQ9ijjKM4pVlr/XYiXRdH1YRy3FnA8nysW+78w9xW1qsq2ekpbxbNyDJHYHsKqRKqKqqAABgf40jBZF/eAMO/FeioSUFfc86U4c+nwnE6taWtwZWvIZ4iARHPEflAI547nOapabB4gt57RNJ1uG7tYzyo+VlA9fUV117ZlNxihIUjJKNyR9KpJou8rdRRorFcZAw+PSvPWJqwk4yiejLCUZU1KM0jd8LeJNUvRML3TfKjibaJCceb7gelS63qVvqN5aWzW8TtETLsl/gI4yT+NRSeZFYhY1PmqmxQp4HasstMsU1u8QBnIy/dx3yex4qce0o25d9x5dQU223/Xc6fQ5FVZLyVGtzCSFDOGDDqxA798Vjr4wmvEmhuCsd1FOzpcFcbIemMetZ89wHiSW2ZYZIv3cbEcI3c571SutLgur5pGkIiIEkjqcPMx/u+gr5zE5XhqvwaM9SnRnT1epszR2t5oyR+SbpDIJYXWYrIWzndU2n2V5ds13JJC7YGPOIDoM/dJ71lW0P9n60kNzJPPbrHunLLkxqenzewxUusQ2g1KystGkjuJ7zcWknB8kJjtn+KufD5dWoVLx95Gdea5dVa52Gr6Rb6ldxRNEohWL53QZJz1Gax/Emm2ukXFv9jmvLbzYysjjDRLjoW4/CsrQ9TuLLxEljb3bJaWsR82QtuilIX5mPpg5/Ktew8USaza3dubMjJJilVNy4HcjsfSvaVaE3yNWZwe9DW90ZmiyS2esQS6lcWkSxHzBLFFiSXjJVsngCu3vbmO9sWnhdJI5SMYbPHtXAahZ6ndLLiLSNVMiGOQeaPMVT/AQOhI6/Wl0zT7yO7RBY3kEeF+VGJjTH8I/2R/WueEaMqjqRd3tYuSlJanT6mIFt3TYzzIwB/2Qelcdd2Ny+uXn2S5l+3rD8sMyDypD2XP512GlS3c9+10dVs5tOEmJTgFt44CVznjjRZHmc22qTweaxaQS8jHcAjtXr06nPFUYnG4KD5pMsadZK2gLJfm2i1YxsVjtHyMgd/ap/Dd54kW28v7ZBIIxieFoeETn7pzzXnugXarqEcMt95VgAUW43lCOxY+xr0vwxqdnd2d1JBdBxMSsIVixUD+I1xVcpp1IWktEa/WWnpuZ9vo+tXWoNJf6baT2cpOJ0YqyjHDEevTiunsbW3ttMh0u6AFqihkcDnGe5/GnrqcFmFS7mSLCBV/vSMOBx6GrniravhWbeXhaXaP3S5fOe3tXm5ngKVWhy3s47M2pTk5K5Jqk1rZWMaR6bNdxsRkRdvQmuS1Sxh0nTrzXoIblAikywy8hlPtWrpxvLLzNt9c7HwSCnJOMcVe1i3eazSe81RoIGUrLG6bvMXvmvj8GpwqRcXr1f+Z3zjaPKcLpVrYXGnW2rIuni0fJhO0/KT2PPaun/t3S7PShJJeeahO3cowB7CszS9HMlm4tL6Cz0xXZoIPKBAj/ALxyKxvGl5pOj+Hpr641CCSys1MjMANpcfdQD161+j4FOVpW3PKqzTjq9jyP9q/4h2+oWNn4R0mZ/KyJrw+p/hU/oa+czWj4l1a61zXbvVbxy81zIXOewPQfgKza+wo0/ZwSPEqz55XCiiitTMKKKkgQySqg7mmld2C50fhS2EcDXDD5n4H0rcz+dUNPxFEI14CirZbpX0GHSjBRPHrXlNsmDcVVnfJp8kny8VCRuqqkm1YmEbDU8sn5qvwCPb8uKz2iZj8vFWbdGVRzXnVE0ze6K2r8A4rFhDGatHVnwxAbNZls2Zq5ua8kdjVom1FkItTK1RoMoPpSAla9eD9082a1LAbmkaQLnJqu84QZqhNcPI+F6U51lFCp0OYvm75K9qaWaQ89Kht4s4JFW1UKKqHNLVjnyx0QkMXPJqbGDgVGpIapFYYPrXVBWMJNskj4cV0FrGHgHaudjPzVt2LN5QOa1lsc1QkvLcmLauSKbbxiODDfrVkyKBtNZ+qTmNPlpQuzKN2VJ/mnKLwM1UukZGP0pY5j5oZqkv8AayBh1rrWxutGippSCSdlbnirN5B5XI6VV0aRFum3Gtq7RZIPl/CsYSsVVbUzE27mq3a25Vtx4qeK3VY9zDkU0ttalUmLmuRao2IaoQzAxbTU+qEmPrWOZGXvXO1odFKF4li9IVeB1rMdBkmrM0u+MDPSqxPNYM7KaaRmUUUV8weqIaSlNJTSJe4op69KaKeK6YKyIYUUGkzV2ELRSZozRYBaKSiiwWFooGMc0oxRYBKKXFFFhXDJ9KaetOJxTTTGhKKKKaGFFFFMAoooosFwoooosAUUUUrAFFFFFgFBxThTKVetAmh9JS0UiQBpabSipaAdSUUq+9YTQ4sQZqQUg608Vg0aAKWkppb0qkgFbtUTU8nPWmsaTBDAKXFFL2pFNDSKSg0hOKZNgyPWkYDrmmmkpgFFFFMAr3v9mnxIzJJok0mAh3ICa8EroPAGtPoPia0vVYhA4D49KUloNPU+57MrtBxya0bfapDDiuM0bWopbOC5Vw0ciA5zXQWWpWsrbVlBPpWXK7XHfU2xIy5OeK5r4laDH4n8My2wX/Tbb99bt/tDqv481sx3cOBliCKkS4iJBDfjiltsPc+Z7OSS3YJICOSrAnkEdRXY+FHhupHikY7gMgg9vWrPxj8NwaXqo8RW0AGn3bhbsL0hl7MPY9653T4JbG9jurTLITyAe1W5cysStHex6Do+oTaXP9i1BQ0LHMF0Pukeje9dXbNHMqvGwbnh1bJ/GvMv7aa4Xy5VWSPd8yd//r1f0q5utPbz9GnDbnHnREblI/oa8XF81J3l1PVw0PbL3Oh6DqN4trMk9wWWNsIWUZ596ssscmCFwcZDDg1g6dr1rqVod6/Z5I3+ZJuAa32V/LEhXC989faojJcqsKUZJ6kNxJJCqvJl1B+8vWrME6SM5DhlK7ifSonbKMAOoqtNArFfLYREgZI6H8KpJMh6F17rba7yNu44X3qjc37yBsdM4rK1DUJftRSddgThSvIpscgYblPFdVOgt2c86r2JvMaS8dj2TFTKV21ShfNzJ26VZVht5rotYyuWVbjgU8S8/dz/AFFVg/O1acrBu9SMyvFfh9NebT/MnZbW2uBPNar0uSvKhvasqX+3tH8RWWsLbtJeamklnOIj8kOOUcjoAMV1qcHsakDDaVYZBGCPUVFRKSsyovldzI8M+MFnbUb25ZZ9J090tW1F22mWY8MQPQHitnx/Y2mu6Vd6d9uuhLaJ501naMBJKuMhWzng1UbwToN5p8Nu0O2KKUzxWqORD5nUMyjg8+tZsemeIPC+harcx7L/AFK4SS61HUcjzZXx8qJ3wCeBXmVUrtXO2mzV8H6TffYIb7VHKyTxJHb2artW2hX7oI7t1JrotZMNvYS3M25IoVMjkDJKjqfyrhtN8YXWmeC7C+u4pNRvoIVkvxMfmRWY8k/3gP5V2N8dO8RWV7pLtO1uVCTujFVcHsrDt61K0SG1fU53SNW0vWwsunXcTrMC6qWw20e34VoTJFGBiQyN+gqLT/Bekabqhu7eNI4ooRDawomFhUfePuT6mnXDJ5jGMYQZxjviuylNyOepBRehWmQN/CM+q1AySLnY272NZ2leJbW/1W40trS4trqHkqcMCvZsjgVr7cgrxu9O/wCFdMZXMWiNZMYD5VvTtUqsG4bBHtQFG0lh09RmoWhCNlWZWJ6djT0YbbFhAwBGcj0rS0u1XJmkUbTwpPPFZ1lHNLKEZMoOrLWlqV5Db2hhRgpK9OhFY1JNe7E1ppN80jK1jM955du7RInXuM1GslzBzJEsgHVlplnHJHb7mYyMTnc3U1YDqW5OPY1tGVo2ZNSnaTcXcWK5ikOAQCezVMOBgdKgMccg+Zf8ahkjkijLxysFXqrc0nYhXui7nj5aAc/WqEF47RLI0JKH+Jf8KswzRSk7JFyOx60ktByi4uzJ8laVflP1qPenm+WW+bbu20/cCfSknfVFNOKs0SFv9mmu6pFuchR3PpTM55JwKjuPLdB5w+UHcfc091oKNrrm2HSN5sioDkkZJ9qnU/KPTtUVv90uQAX9Ow9Kfnk9ce9U0Ju70HZ6+opkhzjgH60E8Gm7uD8ualxT3BSaejIJbW3ZuYyMnJx0qhJprI2YZjwu1Qf4a0+ff86aOnNclTAUanQ7aOY16WzKFq91GUt5IS6SviUtyNoFdB59peWb27xJEfLIRgv3eO1ZpY4POKZ2z1pUcDCknYMTj512m0YMOmR6BoVw6yywTysVlQHeCpPCjPc9/rTDcazDd6dp9ncEPLKJ7t41wxGPlQCulhhSdkhdFbcwwCM81Y8J3FhLqc99O+2RGMUCvHgADqcmufF0YQhZbhQnKT12Mi/tLSzkn1PXNBlsozlpLm2kPAxwdvrUek3llc6JZw6Dq1zI83mOfPk+Y/7DV2epWkF3aiG31OFTduVJLht4HUKO3cE1naL4Xs7N917ZWZZCfKaNACSev1rzZUor4d+52x5nueeXF34gsX0/+zfDEU86yEyxeaQrDPU+/pXpMUdzq3ht5r6OK1uZVKtGvzeWPT6mqFx4cEj/AG6aa4t4hJsVkyWkGew9Kqi2uraCWK0vsKX3AyHBBHbHvXN9ZlR91RPVlgaFZK0rPqYXibwfqV8lrb3H2GG0XAKyfK8oX+FcfSu08D6DDpek+ctqkdw4IK56Dt+FZskjN9lfW9Hl1ra2I5oCD5D919c1aF3oFqtwk9rrVn5gBPmozY9uO1dCxbnFJKyPMqYRU6ju7+ZvWej3F9qNpd6tbwvHbAsoU9W7flVzXLqaedtLjhfaVDPcKOFA7D9Kx9CjSPTZdUtNQmmkYEx2zuUUegyazLmDWr2eOe2s72OcMGkC3QMLJ3xg8mvLx7rypONJas1pQSldmq1zDZx3N0DNM0QG8vwMDsKorcW2vW8muRT3H2ZBsdSf3efQCud8R6pqGpaxHDdaWkOlWkowpuSpnI7EZ5FEaa5f6deW9zaxW2lXVygijtyF2rznp24FeRhMBOnTTno2dEq1veSLV/pOqXGiQwJ5UNjhydzlTGvJU/yr54/aX8Qwwz2fgrS5kNpaKJrko2d8p9TXr3xf8YN4e8LXFypjS2iPkW8RfLztjAJ74FfHd7dTXl3LdTuXllcsxPcmv0vLMAqUVJu587i8RzNpK1yA9aKKK9o88KKKKACtfQrYsWnbtwKy4Y2klVF5JNdRaIsUSxrxtFduDpc0uZnPiKnLGxNH8tPabjFMc8cVXcnNek7xWhxRV9y5ExapjgDFV7U4Wns3NaxWlzKW9h6uVNSGclSNtMhAIOajd9rcdK4sQ7GlJXlYztUHzZIxVCGVUmFaGotvODxWUFHm1xPod621OggkV0UikuJQgzUEB2wio528zjtXop2j5nFypy1IGkaR9o6Vat7fuaS3hA5q0uNvBqqVJ35pBVqaWiSJhRgUuaZuHrQx4ruWiOWzbHA807dUIbmn1cGSyRWq7BeFE21nA04V0rXQzcbmkt6ZJVzVm7WORNzMM4rE3YOe9Kbh8YzxRya6Eez1HSkBzt7U2SbMWKjZuSaY5+U1tbQ1USrAxE7Yre0qYshV2z6VzsbfvSc1f0ybZNyeM1zpXRpWhdG5OTtO01QlnVScnmmXF5yRmsqaUsxOajlMadJvcfeXRkJFUW60+RuM5qEuuetZVHynfThZaCMajB+alLDd1pM85xXM2bpWM6iiivm2eghKVRTakXpWsFqQwAp1IabW6RO4p60lFFUMUUlFFABRQaKm4BTlptFUA/NBNMoosKwUUUUDCiiimhBRRRTAKKKKACiiiqAKKKKlggooopJjClHWkpR1oYD6KRelLSZAUDrRQOtSwFpaSisZAhc470u/FRt1o7VizQlLZpuaYKDTKsSUhGaWipYhmMUo6UH71KelIoYaY/WnnpUb0IGNoooqiQooooAKUHByKSigD374IeIm1XRzpdxITLb/AHRnkivWtJYW86sR1r5x/Z+/5GyT/rnX0UnRadNbomp0Z2sDRtGrDB4qVVU8jiszSP8Aj3WtReorGSsy4u5Beaba6hZXFjeL51tOhR0bpivC9UhvPB2tzaHqBZowpeymPSWLt+IHWvf4+teRftI/8y3/ANdJf60JXC7Rytje+c+4sA/YitzTr6SAjym8mTduyOhPvXGaV96P6f1ro4vuH/dqq1GFSPLJXRVKtOlLmi9TuNEmttQW4srtUj+0pgMOgb1rvdHaG10u2s/NebZH99zkn6nvXkumf8e8P1ruLb/kFRf9dRXj1cHTpX5T0Fi51XeR0IkAz6HNNQxlg7H7gPBpIv8AX/8AAKq3/wDq5P8AdrCOrCexkX00cl2+37ueOOtQ+UAd0bFD9eKjb74+tSivXirJI4JbjLeZkmlEqkDIG4c1eEi4GDkeoqjF/rJv97+gotOoptEo00fI4P404HnioV+9T061m0WidG//AF1NG3PWq3pTlqC0bVndQxJhsLkduua0Y5Q0IkwdoBOD+lc9B/rErf8A+XJvoK4K0UmdNN3RSu9F07UNIvLO5t08vUEK3G0YLZ7+xqaysI9Ns4bTT2McUK7UVuePf1NW0/1afSlbqKwvqa9DPvZriND5m4DHYZzWPNCFjCg7w2T1rppvufhXM3vUf71dVBmFRGXpOkWGkmb7Ba+XJcPvmYsWLH6nt7VJq98thplze+TJOYlyIolyzHsB7Vbm+8KkP+pf/dNb/ZMN2eZ6ZqHibV/Eto8d59ldhvuLZBujhQdAx9SK9FQGVvlDZboKyNB/12o/76/yFdFon/H+Px/kaXNyw5i93Y07dI7K1y+FO3JPeud1IrfXW2b5h94n29K1Lv8A48/+2hrIH/HxN9anC63kx1t+UkCOo/dnK9gfSh3+T94h47inp0FKf9W1dD1I2egyKTglGDD0PWpBIr8bju7is9f+PsfjVwf6ypKTuSlFPoG7YqJoY2P79Ap7MnFPT71Pl7ULQvd2ZWSBkuXkgl+Yj+PninG6dT+/hIx/c5oP3jUsX3xRBhUWzGwXMM5ysgJ6bO4pZHaR2QYbYM46bj/Ssi5/4/m+taekf8ekn+9Wrh7phGfvFmF3CASqFPUkHOKez5+6agHQ/U1MOv4VnE0qNPWwFiPerWm+VJ5kb9dvBqmO9WNI/wCPs1NR2RdOCbIZAEdlbKnPpULsoJ68e1aGvf8AHwv0qg/+sFKEroqUFcj8wNj5Wqe1tp7lx5cTBT3PFIf+PtK6G07fSoq1XFDhCLZHpmntv/1aiNeNx6sfas/VNK8QyXckts1pNFIcGEjAC108H/Hqn/Av5U/TP+Px/wDdrysRJy3PRpWhsji302GFjcS6Jd2jW6qqSxuf3jegXsM9T3rc0e3SXTLid7i4H2aPhZuiOepPqa7WP7yf7grmT/yBtS/33/pXmyjynX7S62KtrqGoR2FqYRDdxKRvYONxH92uZ12506a/hXWZYtIlupT5FvOD0HU5B4HSiL7q/wDXsf5Vh+K/vWn/AF6NXOpX1Z1UaKlK1zf8EanpNjrd3dNdvcI52b1O6NOwYf41o7L1b2cWVxcX6l9yMHUhVPfBHIriPC//ACCrn/r1rd0L/kIW/wD17f1pwlzp+RWKw8admjsodJ1Q2chvbtbqN4mAtzEEye2CDxXG6lpMOkrDHcQ6jZtk/JBclwq+uO1eg2H+oP8AuCuN1z/j/v8A/rkn8zV8t3uclPrc5+2h0me+aZE1J4+WlmuBhY1x/Wnabp817dS6k11t0W2RiS03D+hHpjmuk1X/AJF+6/65D/0GvOta/wCSR3n/AF7S/wAxXqQwdOXLc5JYqpZpHzz8ZvFi+IvEjW9kxOnWTGOA5zv55auCpWpK+thBQioo+fqTc5NsKKKKogKKKKANPSYdv79v+A1qB8VWtf8AjyhqY9K9nD+7BWOCtrIlMlNJzUYpR1rfcyRPG23vTzJnviq4oNVfQlxLUch2kbqrSSsp+93qe36VUu/v1x4g0o/ERXUm41FFGN240Tdqmi+4fpXPBXZ0S2JQ3AHanKuBmo0qb+Cu6JysWNuamH3TVZPvVYX7prpjsZTGb/mqcn5KrH79T/8ALIVonoRJDFPzVJu4qJfvfjTjWkBSRIWoJ4ptB+7XVEhilqaW70N0pBWggLU1mypoemN0NPoUitFzI1TIu08Gobf/AFpqw1Z0tjab1sJIxJqFjUj9ahbpUzCKIZ+VPOKok4P3qvT/AHPxrNf7xry8S9TtorQliPOc5qwfuZqrB3qz/Aazpu8Rz3P/2Q==">
            <a:extLst>
              <a:ext uri="{FF2B5EF4-FFF2-40B4-BE49-F238E27FC236}">
                <a16:creationId xmlns:a16="http://schemas.microsoft.com/office/drawing/2014/main" id="{60972B64-2E49-43CD-B431-FC82F14C4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5B3C2-264F-41A9-AB3F-049B3152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56350"/>
            <a:ext cx="635000" cy="365125"/>
          </a:xfrm>
        </p:spPr>
        <p:txBody>
          <a:bodyPr/>
          <a:lstStyle/>
          <a:p>
            <a:fld id="{5845109F-F017-4619-9D3E-7ED38C6CD5B8}" type="slidenum">
              <a:rPr lang="id-ID" smtClean="0"/>
              <a:pPr/>
              <a:t>10</a:t>
            </a:fld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FC80B-1C21-486E-BE9C-C9D6D3FEB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4000"/>
          </a:blip>
          <a:srcRect r="14460"/>
          <a:stretch/>
        </p:blipFill>
        <p:spPr>
          <a:xfrm>
            <a:off x="5512302" y="615774"/>
            <a:ext cx="5766689" cy="3119844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2211EBF-0B06-4963-BBBC-6CBAE907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491" y="4939445"/>
            <a:ext cx="1850631" cy="13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r>
              <a:rPr lang="en-GB" sz="1000" dirty="0"/>
              <a:t>9</a:t>
            </a:r>
            <a:r>
              <a:rPr lang="en-GB" sz="1000" baseline="30000" dirty="0"/>
              <a:t>th</a:t>
            </a:r>
            <a:r>
              <a:rPr lang="en-GB" sz="1000" dirty="0"/>
              <a:t> Floor, Southside</a:t>
            </a:r>
          </a:p>
          <a:p>
            <a:r>
              <a:rPr lang="en-GB" sz="1000" dirty="0"/>
              <a:t>105 Victoria Street</a:t>
            </a:r>
          </a:p>
          <a:p>
            <a:r>
              <a:rPr lang="en-GB" sz="1000" dirty="0"/>
              <a:t>London, SW1E 6QT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UK</a:t>
            </a:r>
          </a:p>
          <a:p>
            <a:r>
              <a:rPr lang="en-US" sz="1400" dirty="0">
                <a:cs typeface="Open Sans" panose="020B0606030504020204" pitchFamily="34" charset="0"/>
              </a:rPr>
              <a:t> 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Tel:  +44 (0) 20 8600 0630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Fax: +44 (0) </a:t>
            </a:r>
            <a:r>
              <a:rPr lang="en-GB" sz="1000" dirty="0">
                <a:cs typeface="Open Sans" panose="020B0606030504020204" pitchFamily="34" charset="0"/>
              </a:rPr>
              <a:t>20 8748 8572</a:t>
            </a:r>
            <a:endParaRPr lang="en-US" sz="1000" dirty="0">
              <a:cs typeface="Open Sans" panose="020B060603050402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DCFFDAB-8F0C-4712-B508-E4F0E15B2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12" y="4959963"/>
            <a:ext cx="1927943" cy="12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Suite 803</a:t>
            </a:r>
            <a:endParaRPr lang="en-GB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1730 Rhode Island Ave N.W.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Washington DC 20036   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USA	</a:t>
            </a: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Tel:  +1 202 503 1570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Fax: +1 202 223 2009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FD703ED-C04E-4E40-82C6-F1C0583F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707" y="4939537"/>
            <a:ext cx="2385457" cy="12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Al </a:t>
            </a:r>
            <a:r>
              <a:rPr lang="en-US" sz="1000" dirty="0" err="1">
                <a:cs typeface="Open Sans" panose="020B0606030504020204" pitchFamily="34" charset="0"/>
              </a:rPr>
              <a:t>Wahda</a:t>
            </a:r>
            <a:r>
              <a:rPr lang="en-US" sz="1000" dirty="0">
                <a:cs typeface="Open Sans" panose="020B0606030504020204" pitchFamily="34" charset="0"/>
              </a:rPr>
              <a:t> City Tower, 20</a:t>
            </a:r>
            <a:r>
              <a:rPr lang="en-US" sz="1000" baseline="30000" dirty="0">
                <a:cs typeface="Open Sans" panose="020B0606030504020204" pitchFamily="34" charset="0"/>
              </a:rPr>
              <a:t>th</a:t>
            </a:r>
            <a:r>
              <a:rPr lang="en-US" sz="1000" dirty="0">
                <a:cs typeface="Open Sans" panose="020B0606030504020204" pitchFamily="34" charset="0"/>
              </a:rPr>
              <a:t> Floor</a:t>
            </a:r>
          </a:p>
          <a:p>
            <a:pPr>
              <a:lnSpc>
                <a:spcPts val="1333"/>
              </a:lnSpc>
            </a:pPr>
            <a:r>
              <a:rPr lang="en-US" sz="1000" dirty="0" err="1">
                <a:cs typeface="Open Sans" panose="020B0606030504020204" pitchFamily="34" charset="0"/>
              </a:rPr>
              <a:t>Hazaa</a:t>
            </a:r>
            <a:r>
              <a:rPr lang="en-US" sz="1000" dirty="0">
                <a:cs typeface="Open Sans" panose="020B0606030504020204" pitchFamily="34" charset="0"/>
              </a:rPr>
              <a:t> Bin </a:t>
            </a:r>
            <a:r>
              <a:rPr lang="en-US" sz="1000" dirty="0" err="1">
                <a:cs typeface="Open Sans" panose="020B0606030504020204" pitchFamily="34" charset="0"/>
              </a:rPr>
              <a:t>Zayed</a:t>
            </a:r>
            <a:r>
              <a:rPr lang="en-US" sz="1000" dirty="0">
                <a:cs typeface="Open Sans" panose="020B0606030504020204" pitchFamily="34" charset="0"/>
              </a:rPr>
              <a:t> The First Street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PO Box 127432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Abu Dhabi, UAE</a:t>
            </a: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Tel: +971 2 815 7811	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Fax:+971 2 815  7888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58A326C-DB45-4AC4-A275-3C67C749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723" y="4939537"/>
            <a:ext cx="1987636" cy="12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pPr>
              <a:lnSpc>
                <a:spcPts val="1333"/>
              </a:lnSpc>
            </a:pPr>
            <a:r>
              <a:rPr lang="en-GB" sz="1000" dirty="0">
                <a:cs typeface="Open Sans" panose="020B0606030504020204" pitchFamily="34" charset="0"/>
              </a:rPr>
              <a:t>Rue des </a:t>
            </a:r>
            <a:r>
              <a:rPr lang="en-GB" sz="1000" dirty="0" err="1">
                <a:cs typeface="Open Sans" panose="020B0606030504020204" pitchFamily="34" charset="0"/>
              </a:rPr>
              <a:t>Sablons</a:t>
            </a:r>
            <a:r>
              <a:rPr lang="en-GB" sz="1000" dirty="0">
                <a:cs typeface="Open Sans" panose="020B0606030504020204" pitchFamily="34" charset="0"/>
              </a:rPr>
              <a:t> 11</a:t>
            </a:r>
            <a:br>
              <a:rPr lang="en-GB" sz="1000" dirty="0">
                <a:cs typeface="Open Sans" panose="020B0606030504020204" pitchFamily="34" charset="0"/>
              </a:rPr>
            </a:br>
            <a:r>
              <a:rPr lang="en-GB" sz="1000" dirty="0">
                <a:cs typeface="Open Sans" panose="020B0606030504020204" pitchFamily="34" charset="0"/>
              </a:rPr>
              <a:t>1000 Brussels</a:t>
            </a:r>
          </a:p>
          <a:p>
            <a:pPr>
              <a:lnSpc>
                <a:spcPts val="1333"/>
              </a:lnSpc>
            </a:pPr>
            <a:r>
              <a:rPr lang="en-GB" sz="1000" dirty="0">
                <a:cs typeface="Open Sans" panose="020B0606030504020204" pitchFamily="34" charset="0"/>
              </a:rPr>
              <a:t>Belgium</a:t>
            </a: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Tel:  +32 2 502 0982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Fax: +32 2 515 0019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01D04-7C00-46D1-A502-EBB1C3A38E5F}"/>
              </a:ext>
            </a:extLst>
          </p:cNvPr>
          <p:cNvSpPr/>
          <p:nvPr/>
        </p:nvSpPr>
        <p:spPr>
          <a:xfrm>
            <a:off x="400012" y="3879757"/>
            <a:ext cx="2091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Open Sans" panose="020B0606030504020204" pitchFamily="34" charset="0"/>
              </a:rPr>
              <a:t>North America</a:t>
            </a:r>
          </a:p>
          <a:p>
            <a:endParaRPr lang="en-US" sz="1600" dirty="0">
              <a:cs typeface="Open Sans" panose="020B0606030504020204" pitchFamily="34" charset="0"/>
            </a:endParaRPr>
          </a:p>
          <a:p>
            <a:endParaRPr lang="en-US" sz="1600" b="1" dirty="0">
              <a:cs typeface="Open Sans" panose="020B0606030504020204" pitchFamily="34" charset="0"/>
            </a:endParaRPr>
          </a:p>
          <a:p>
            <a:r>
              <a:rPr lang="en-US" sz="1200" b="1" dirty="0">
                <a:cs typeface="Open Sans" panose="020B0606030504020204" pitchFamily="34" charset="0"/>
              </a:rPr>
              <a:t>Washington DC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D5D44A-B1D7-4348-B77D-5D990E5784D2}"/>
              </a:ext>
            </a:extLst>
          </p:cNvPr>
          <p:cNvSpPr/>
          <p:nvPr/>
        </p:nvSpPr>
        <p:spPr>
          <a:xfrm>
            <a:off x="2348848" y="3872426"/>
            <a:ext cx="289858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Open Sans" panose="020B0606030504020204" pitchFamily="34" charset="0"/>
              </a:rPr>
              <a:t>Europe</a:t>
            </a:r>
          </a:p>
          <a:p>
            <a:endParaRPr lang="en-US" sz="1600" dirty="0">
              <a:cs typeface="Open Sans" panose="020B0606030504020204" pitchFamily="34" charset="0"/>
            </a:endParaRPr>
          </a:p>
          <a:p>
            <a:endParaRPr lang="en-US" sz="1600" b="1" dirty="0">
              <a:cs typeface="Open Sans" panose="020B0606030504020204" pitchFamily="34" charset="0"/>
            </a:endParaRPr>
          </a:p>
          <a:p>
            <a:r>
              <a:rPr lang="en-US" sz="1200" b="1" dirty="0">
                <a:cs typeface="Open Sans" panose="020B0606030504020204" pitchFamily="34" charset="0"/>
              </a:rPr>
              <a:t>London</a:t>
            </a:r>
            <a:r>
              <a:rPr lang="en-US" sz="1333" dirty="0">
                <a:cs typeface="Open Sans" panose="020B0606030504020204" pitchFamily="34" charset="0"/>
              </a:rPr>
              <a:t>	              	 </a:t>
            </a:r>
            <a:r>
              <a:rPr lang="en-US" sz="1200" b="1" dirty="0">
                <a:cs typeface="Open Sans" panose="020B0606030504020204" pitchFamily="34" charset="0"/>
              </a:rPr>
              <a:t>Brussels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2C8D0-E158-44E2-92EF-14830F5DC6AA}"/>
              </a:ext>
            </a:extLst>
          </p:cNvPr>
          <p:cNvSpPr/>
          <p:nvPr/>
        </p:nvSpPr>
        <p:spPr>
          <a:xfrm>
            <a:off x="5756707" y="3872425"/>
            <a:ext cx="1324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Open Sans" panose="020B0606030504020204" pitchFamily="34" charset="0"/>
              </a:rPr>
              <a:t>Middle East</a:t>
            </a:r>
          </a:p>
          <a:p>
            <a:endParaRPr lang="en-US" sz="1600" dirty="0">
              <a:cs typeface="Open Sans" panose="020B0606030504020204" pitchFamily="34" charset="0"/>
            </a:endParaRPr>
          </a:p>
          <a:p>
            <a:endParaRPr lang="en-US" sz="1600" b="1" dirty="0">
              <a:cs typeface="Open Sans" panose="020B0606030504020204" pitchFamily="34" charset="0"/>
            </a:endParaRPr>
          </a:p>
          <a:p>
            <a:r>
              <a:rPr lang="en-US" sz="1200" b="1" dirty="0">
                <a:cs typeface="Open Sans" panose="020B0606030504020204" pitchFamily="34" charset="0"/>
              </a:rPr>
              <a:t>Abu Dhabi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1AB10D-D86A-41F6-932F-91F0F3964C00}"/>
              </a:ext>
            </a:extLst>
          </p:cNvPr>
          <p:cNvCxnSpPr/>
          <p:nvPr/>
        </p:nvCxnSpPr>
        <p:spPr bwMode="auto">
          <a:xfrm flipH="1">
            <a:off x="1641312" y="4153834"/>
            <a:ext cx="69518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A71FA5-17FE-4209-BC1A-17A0C9A47842}"/>
              </a:ext>
            </a:extLst>
          </p:cNvPr>
          <p:cNvCxnSpPr/>
          <p:nvPr/>
        </p:nvCxnSpPr>
        <p:spPr bwMode="auto">
          <a:xfrm flipH="1">
            <a:off x="7994518" y="4153834"/>
            <a:ext cx="722987" cy="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88E49-5DD9-480A-A337-A49E084EA40B}"/>
              </a:ext>
            </a:extLst>
          </p:cNvPr>
          <p:cNvCxnSpPr/>
          <p:nvPr/>
        </p:nvCxnSpPr>
        <p:spPr bwMode="auto">
          <a:xfrm flipH="1">
            <a:off x="5035089" y="4153834"/>
            <a:ext cx="111228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F41A599-6A9A-46AE-8A87-AE371DA91DCC}"/>
              </a:ext>
            </a:extLst>
          </p:cNvPr>
          <p:cNvSpPr/>
          <p:nvPr/>
        </p:nvSpPr>
        <p:spPr>
          <a:xfrm>
            <a:off x="7926413" y="3872498"/>
            <a:ext cx="2091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Open Sans" panose="020B0606030504020204" pitchFamily="34" charset="0"/>
              </a:rPr>
              <a:t>Africa</a:t>
            </a:r>
          </a:p>
          <a:p>
            <a:endParaRPr lang="en-US" sz="1600" dirty="0">
              <a:cs typeface="Open Sans" panose="020B0606030504020204" pitchFamily="34" charset="0"/>
            </a:endParaRPr>
          </a:p>
          <a:p>
            <a:endParaRPr lang="en-US" sz="1600" b="1" dirty="0">
              <a:cs typeface="Open Sans" panose="020B0606030504020204" pitchFamily="34" charset="0"/>
            </a:endParaRPr>
          </a:p>
          <a:p>
            <a:r>
              <a:rPr lang="en-US" sz="1200" b="1" dirty="0">
                <a:cs typeface="Open Sans" panose="020B0606030504020204" pitchFamily="34" charset="0"/>
              </a:rPr>
              <a:t>Dakar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071113-A137-4A4F-9911-F995CECCC635}"/>
              </a:ext>
            </a:extLst>
          </p:cNvPr>
          <p:cNvCxnSpPr/>
          <p:nvPr/>
        </p:nvCxnSpPr>
        <p:spPr bwMode="auto">
          <a:xfrm flipH="1">
            <a:off x="10428344" y="4153834"/>
            <a:ext cx="70118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FAED3A12-7AA3-4EA6-B3BE-7E7353E0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413" y="4939537"/>
            <a:ext cx="2439573" cy="12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pPr>
              <a:lnSpc>
                <a:spcPts val="1333"/>
              </a:lnSpc>
            </a:pPr>
            <a:r>
              <a:rPr lang="en-US" sz="1000" dirty="0" err="1">
                <a:cs typeface="Open Sans" panose="020B0606030504020204" pitchFamily="34" charset="0"/>
              </a:rPr>
              <a:t>Mermoz</a:t>
            </a:r>
            <a:r>
              <a:rPr lang="en-US" sz="1000" dirty="0">
                <a:cs typeface="Open Sans" panose="020B0606030504020204" pitchFamily="34" charset="0"/>
              </a:rPr>
              <a:t> Extension, Lot 12, N 05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BP: 45680 Dakar –</a:t>
            </a:r>
            <a:r>
              <a:rPr lang="en-US" sz="1000" dirty="0" err="1">
                <a:cs typeface="Open Sans" panose="020B0606030504020204" pitchFamily="34" charset="0"/>
              </a:rPr>
              <a:t>Fann</a:t>
            </a:r>
            <a:r>
              <a:rPr lang="en-US" sz="1000" dirty="0">
                <a:cs typeface="Open Sans" panose="020B0606030504020204" pitchFamily="34" charset="0"/>
              </a:rPr>
              <a:t>,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Senegal</a:t>
            </a: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Tel: +221 33 827 52 54	</a:t>
            </a:r>
          </a:p>
          <a:p>
            <a:pPr>
              <a:lnSpc>
                <a:spcPts val="1333"/>
              </a:lnSpc>
            </a:pPr>
            <a:r>
              <a:rPr lang="en-US" sz="1000" dirty="0">
                <a:cs typeface="Open Sans" panose="020B0606030504020204" pitchFamily="34" charset="0"/>
              </a:rPr>
              <a:t>Fax:+221 33 827 52 55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669DD1-4EAB-48B0-BB9A-54772C403CC4}"/>
              </a:ext>
            </a:extLst>
          </p:cNvPr>
          <p:cNvCxnSpPr/>
          <p:nvPr/>
        </p:nvCxnSpPr>
        <p:spPr>
          <a:xfrm flipH="1">
            <a:off x="514581" y="4521461"/>
            <a:ext cx="10882429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8249FDE-3F55-4EDF-9A76-0D3E6F299F9B}"/>
              </a:ext>
            </a:extLst>
          </p:cNvPr>
          <p:cNvSpPr/>
          <p:nvPr/>
        </p:nvSpPr>
        <p:spPr>
          <a:xfrm>
            <a:off x="9973344" y="3872406"/>
            <a:ext cx="2091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Open Sans" panose="020B0606030504020204" pitchFamily="34" charset="0"/>
              </a:rPr>
              <a:t>Asia</a:t>
            </a:r>
          </a:p>
          <a:p>
            <a:endParaRPr lang="en-US" sz="1600" dirty="0">
              <a:cs typeface="Open Sans" panose="020B0606030504020204" pitchFamily="34" charset="0"/>
            </a:endParaRPr>
          </a:p>
          <a:p>
            <a:endParaRPr lang="en-US" sz="1600" b="1" dirty="0">
              <a:cs typeface="Open Sans" panose="020B0606030504020204" pitchFamily="34" charset="0"/>
            </a:endParaRPr>
          </a:p>
          <a:p>
            <a:r>
              <a:rPr lang="en-US" sz="1200" b="1" dirty="0">
                <a:cs typeface="Open Sans" panose="020B0606030504020204" pitchFamily="34" charset="0"/>
              </a:rPr>
              <a:t>Singapore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3D0E71D-6DB6-4512-B536-944A1CCC4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344" y="4939445"/>
            <a:ext cx="1692136" cy="12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528" tIns="56264" rIns="112528" bIns="56264">
            <a:spAutoFit/>
          </a:bodyPr>
          <a:lstStyle/>
          <a:p>
            <a:pPr>
              <a:lnSpc>
                <a:spcPts val="1333"/>
              </a:lnSpc>
            </a:pPr>
            <a:r>
              <a:rPr lang="en-GB" sz="1000" dirty="0">
                <a:cs typeface="Open Sans" panose="020B0606030504020204" pitchFamily="34" charset="0"/>
              </a:rPr>
              <a:t>1 </a:t>
            </a:r>
            <a:r>
              <a:rPr lang="en-GB" sz="1000" dirty="0" err="1">
                <a:cs typeface="Open Sans" panose="020B0606030504020204" pitchFamily="34" charset="0"/>
              </a:rPr>
              <a:t>Keong</a:t>
            </a:r>
            <a:r>
              <a:rPr lang="en-GB" sz="1000" dirty="0">
                <a:cs typeface="Open Sans" panose="020B0606030504020204" pitchFamily="34" charset="0"/>
              </a:rPr>
              <a:t> </a:t>
            </a:r>
            <a:r>
              <a:rPr lang="en-GB" sz="1000" dirty="0" err="1">
                <a:cs typeface="Open Sans" panose="020B0606030504020204" pitchFamily="34" charset="0"/>
              </a:rPr>
              <a:t>Saik</a:t>
            </a:r>
            <a:r>
              <a:rPr lang="en-GB" sz="1000" dirty="0">
                <a:cs typeface="Open Sans" panose="020B0606030504020204" pitchFamily="34" charset="0"/>
              </a:rPr>
              <a:t> Road</a:t>
            </a:r>
          </a:p>
          <a:p>
            <a:pPr>
              <a:lnSpc>
                <a:spcPts val="1333"/>
              </a:lnSpc>
            </a:pPr>
            <a:r>
              <a:rPr lang="en-GB" sz="1000" dirty="0">
                <a:cs typeface="Open Sans" panose="020B0606030504020204" pitchFamily="34" charset="0"/>
              </a:rPr>
              <a:t>Singapore</a:t>
            </a:r>
          </a:p>
          <a:p>
            <a:pPr>
              <a:lnSpc>
                <a:spcPts val="1333"/>
              </a:lnSpc>
            </a:pPr>
            <a:r>
              <a:rPr lang="en-GB" sz="1000" dirty="0">
                <a:cs typeface="Open Sans" panose="020B0606030504020204" pitchFamily="34" charset="0"/>
              </a:rPr>
              <a:t>089109</a:t>
            </a:r>
          </a:p>
          <a:p>
            <a:pPr>
              <a:lnSpc>
                <a:spcPts val="1333"/>
              </a:lnSpc>
            </a:pPr>
            <a:endParaRPr lang="en-U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endParaRPr lang="is-I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endParaRPr lang="is-IS" sz="1000" dirty="0">
              <a:cs typeface="Open Sans" panose="020B0606030504020204" pitchFamily="34" charset="0"/>
            </a:endParaRPr>
          </a:p>
          <a:p>
            <a:pPr>
              <a:lnSpc>
                <a:spcPts val="1333"/>
              </a:lnSpc>
            </a:pPr>
            <a:r>
              <a:rPr lang="is-IS" sz="1000" dirty="0">
                <a:cs typeface="Open Sans" panose="020B0606030504020204" pitchFamily="34" charset="0"/>
              </a:rPr>
              <a:t>Tel: +65 9145 6137          </a:t>
            </a:r>
            <a:endParaRPr lang="en-US" sz="1000" dirty="0">
              <a:cs typeface="Open Sans" panose="020B0606030504020204" pitchFamily="34" charset="0"/>
            </a:endParaRPr>
          </a:p>
        </p:txBody>
      </p:sp>
      <p:pic>
        <p:nvPicPr>
          <p:cNvPr id="22" name="07e91dfd-16ca-4250-a36d-08c30a91a069" descr="78961D35-806D-4CFE-BBBC-AF1801AAF0A4@home">
            <a:extLst>
              <a:ext uri="{FF2B5EF4-FFF2-40B4-BE49-F238E27FC236}">
                <a16:creationId xmlns:a16="http://schemas.microsoft.com/office/drawing/2014/main" id="{5F9FA50D-4C7C-48D7-8C09-E5D0788B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422" y="1435507"/>
            <a:ext cx="4065583" cy="13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9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9333094" y="6350"/>
            <a:ext cx="2858906" cy="6851650"/>
            <a:chOff x="-6350" y="6350"/>
            <a:chExt cx="2894013" cy="6935788"/>
          </a:xfrm>
          <a:solidFill>
            <a:schemeClr val="accent1">
              <a:alpha val="45000"/>
            </a:schemeClr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-6350" y="584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-6350" y="1741488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-6350" y="3476625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-6350" y="4056063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-6350" y="4633913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-6350" y="5791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-6350" y="6370638"/>
              <a:ext cx="579438" cy="571500"/>
            </a:xfrm>
            <a:custGeom>
              <a:avLst/>
              <a:gdLst>
                <a:gd name="T0" fmla="*/ 0 w 365"/>
                <a:gd name="T1" fmla="*/ 0 h 360"/>
                <a:gd name="T2" fmla="*/ 0 w 365"/>
                <a:gd name="T3" fmla="*/ 360 h 360"/>
                <a:gd name="T4" fmla="*/ 365 w 365"/>
                <a:gd name="T5" fmla="*/ 0 h 360"/>
                <a:gd name="T6" fmla="*/ 0 w 36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0" y="0"/>
                  </a:moveTo>
                  <a:lnTo>
                    <a:pt x="0" y="360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-6350" y="6370638"/>
              <a:ext cx="579438" cy="571500"/>
            </a:xfrm>
            <a:custGeom>
              <a:avLst/>
              <a:gdLst>
                <a:gd name="T0" fmla="*/ 365 w 365"/>
                <a:gd name="T1" fmla="*/ 360 h 360"/>
                <a:gd name="T2" fmla="*/ 365 w 365"/>
                <a:gd name="T3" fmla="*/ 0 h 360"/>
                <a:gd name="T4" fmla="*/ 0 w 365"/>
                <a:gd name="T5" fmla="*/ 360 h 360"/>
                <a:gd name="T6" fmla="*/ 365 w 365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365" y="360"/>
                  </a:moveTo>
                  <a:lnTo>
                    <a:pt x="365" y="0"/>
                  </a:lnTo>
                  <a:lnTo>
                    <a:pt x="0" y="360"/>
                  </a:lnTo>
                  <a:lnTo>
                    <a:pt x="365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73088" y="6350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573088" y="1163638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573088" y="2320925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573088" y="2320925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573088" y="2898775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573088" y="3476625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573088" y="3476625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3"/>
            <p:cNvSpPr>
              <a:spLocks/>
            </p:cNvSpPr>
            <p:nvPr/>
          </p:nvSpPr>
          <p:spPr bwMode="auto">
            <a:xfrm>
              <a:off x="1150938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4"/>
            <p:cNvSpPr>
              <a:spLocks/>
            </p:cNvSpPr>
            <p:nvPr/>
          </p:nvSpPr>
          <p:spPr bwMode="auto">
            <a:xfrm>
              <a:off x="1150938" y="6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"/>
            <p:cNvSpPr>
              <a:spLocks/>
            </p:cNvSpPr>
            <p:nvPr/>
          </p:nvSpPr>
          <p:spPr bwMode="auto">
            <a:xfrm>
              <a:off x="1150938" y="1163638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1150938" y="232092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1150938" y="289877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1150938" y="4056063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1150938" y="5213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1730375" y="1741488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7"/>
            <p:cNvSpPr>
              <a:spLocks/>
            </p:cNvSpPr>
            <p:nvPr/>
          </p:nvSpPr>
          <p:spPr bwMode="auto">
            <a:xfrm>
              <a:off x="1730375" y="289877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8"/>
            <p:cNvSpPr>
              <a:spLocks/>
            </p:cNvSpPr>
            <p:nvPr/>
          </p:nvSpPr>
          <p:spPr bwMode="auto">
            <a:xfrm>
              <a:off x="1730375" y="289877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1730375" y="3476625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1730375" y="4056063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5"/>
            <p:cNvSpPr>
              <a:spLocks/>
            </p:cNvSpPr>
            <p:nvPr/>
          </p:nvSpPr>
          <p:spPr bwMode="auto">
            <a:xfrm>
              <a:off x="1730375" y="5213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1730375" y="5213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1730375" y="6370638"/>
              <a:ext cx="579438" cy="571500"/>
            </a:xfrm>
            <a:custGeom>
              <a:avLst/>
              <a:gdLst>
                <a:gd name="T0" fmla="*/ 0 w 365"/>
                <a:gd name="T1" fmla="*/ 0 h 360"/>
                <a:gd name="T2" fmla="*/ 0 w 365"/>
                <a:gd name="T3" fmla="*/ 360 h 360"/>
                <a:gd name="T4" fmla="*/ 365 w 365"/>
                <a:gd name="T5" fmla="*/ 0 h 360"/>
                <a:gd name="T6" fmla="*/ 0 w 36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0" y="0"/>
                  </a:moveTo>
                  <a:lnTo>
                    <a:pt x="0" y="360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0"/>
            <p:cNvSpPr>
              <a:spLocks/>
            </p:cNvSpPr>
            <p:nvPr/>
          </p:nvSpPr>
          <p:spPr bwMode="auto">
            <a:xfrm>
              <a:off x="1730375" y="6370638"/>
              <a:ext cx="579438" cy="571500"/>
            </a:xfrm>
            <a:custGeom>
              <a:avLst/>
              <a:gdLst>
                <a:gd name="T0" fmla="*/ 365 w 365"/>
                <a:gd name="T1" fmla="*/ 360 h 360"/>
                <a:gd name="T2" fmla="*/ 365 w 365"/>
                <a:gd name="T3" fmla="*/ 0 h 360"/>
                <a:gd name="T4" fmla="*/ 0 w 365"/>
                <a:gd name="T5" fmla="*/ 360 h 360"/>
                <a:gd name="T6" fmla="*/ 365 w 365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365" y="360"/>
                  </a:moveTo>
                  <a:lnTo>
                    <a:pt x="365" y="0"/>
                  </a:lnTo>
                  <a:lnTo>
                    <a:pt x="0" y="360"/>
                  </a:lnTo>
                  <a:lnTo>
                    <a:pt x="365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1"/>
            <p:cNvSpPr>
              <a:spLocks/>
            </p:cNvSpPr>
            <p:nvPr/>
          </p:nvSpPr>
          <p:spPr bwMode="auto">
            <a:xfrm>
              <a:off x="2309813" y="6350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7"/>
            <p:cNvSpPr>
              <a:spLocks/>
            </p:cNvSpPr>
            <p:nvPr/>
          </p:nvSpPr>
          <p:spPr bwMode="auto">
            <a:xfrm>
              <a:off x="2309813" y="1741488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>
              <a:off x="2309813" y="1741488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auto">
            <a:xfrm>
              <a:off x="2309813" y="2898775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1"/>
            <p:cNvSpPr>
              <a:spLocks/>
            </p:cNvSpPr>
            <p:nvPr/>
          </p:nvSpPr>
          <p:spPr bwMode="auto">
            <a:xfrm>
              <a:off x="2309813" y="5791200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9333094" y="6350"/>
            <a:ext cx="1715657" cy="5708401"/>
            <a:chOff x="1150938" y="1163638"/>
            <a:chExt cx="1736725" cy="5778500"/>
          </a:xfrm>
          <a:solidFill>
            <a:schemeClr val="accent1">
              <a:lumMod val="40000"/>
              <a:lumOff val="60000"/>
              <a:alpha val="45000"/>
            </a:schemeClr>
          </a:solidFill>
        </p:grpSpPr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1150938" y="232092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1150938" y="5791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1730375" y="232092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1730375" y="4633913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8"/>
            <p:cNvSpPr>
              <a:spLocks/>
            </p:cNvSpPr>
            <p:nvPr/>
          </p:nvSpPr>
          <p:spPr bwMode="auto">
            <a:xfrm>
              <a:off x="1730375" y="5791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6"/>
            <p:cNvSpPr>
              <a:spLocks/>
            </p:cNvSpPr>
            <p:nvPr/>
          </p:nvSpPr>
          <p:spPr bwMode="auto">
            <a:xfrm>
              <a:off x="2309813" y="1163638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7"/>
            <p:cNvSpPr>
              <a:spLocks/>
            </p:cNvSpPr>
            <p:nvPr/>
          </p:nvSpPr>
          <p:spPr bwMode="auto">
            <a:xfrm>
              <a:off x="2309813" y="4633913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>
              <a:off x="2309813" y="5791200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>
              <a:off x="2309813" y="6370638"/>
              <a:ext cx="577850" cy="571500"/>
            </a:xfrm>
            <a:custGeom>
              <a:avLst/>
              <a:gdLst>
                <a:gd name="T0" fmla="*/ 0 w 364"/>
                <a:gd name="T1" fmla="*/ 0 h 360"/>
                <a:gd name="T2" fmla="*/ 0 w 364"/>
                <a:gd name="T3" fmla="*/ 360 h 360"/>
                <a:gd name="T4" fmla="*/ 364 w 364"/>
                <a:gd name="T5" fmla="*/ 0 h 360"/>
                <a:gd name="T6" fmla="*/ 0 w 364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0" y="0"/>
                  </a:moveTo>
                  <a:lnTo>
                    <a:pt x="0" y="360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0800000">
            <a:off x="8760686" y="570917"/>
            <a:ext cx="3431314" cy="6287083"/>
            <a:chOff x="-6350" y="6350"/>
            <a:chExt cx="3473451" cy="6364288"/>
          </a:xfrm>
          <a:solidFill>
            <a:srgbClr val="4BC7E7">
              <a:alpha val="45000"/>
            </a:srgbClr>
          </a:solidFill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-6350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-6350" y="289877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-6350" y="289877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-6350" y="3476625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-6350" y="4633913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-6350" y="5213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-6350" y="5791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573088" y="584200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573088" y="1741488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573088" y="4633913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73088" y="5791200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150938" y="289877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1150938" y="5213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3"/>
            <p:cNvSpPr>
              <a:spLocks/>
            </p:cNvSpPr>
            <p:nvPr/>
          </p:nvSpPr>
          <p:spPr bwMode="auto">
            <a:xfrm>
              <a:off x="1730375" y="1741488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5"/>
            <p:cNvSpPr>
              <a:spLocks/>
            </p:cNvSpPr>
            <p:nvPr/>
          </p:nvSpPr>
          <p:spPr bwMode="auto">
            <a:xfrm>
              <a:off x="2309813" y="4056063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1"/>
            <p:cNvSpPr>
              <a:spLocks/>
            </p:cNvSpPr>
            <p:nvPr/>
          </p:nvSpPr>
          <p:spPr bwMode="auto">
            <a:xfrm>
              <a:off x="2887663" y="1741488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rot="10800000">
            <a:off x="8760686" y="6350"/>
            <a:ext cx="3431314" cy="6851650"/>
            <a:chOff x="-6350" y="6350"/>
            <a:chExt cx="3473451" cy="6935788"/>
          </a:xfrm>
          <a:solidFill>
            <a:schemeClr val="accent1">
              <a:lumMod val="75000"/>
              <a:alpha val="45000"/>
            </a:schemeClr>
          </a:solidFill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-6350" y="6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-6350" y="584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-6350" y="1163638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-6350" y="1163638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-6350" y="1741488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-6350" y="232092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-6350" y="4056063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-6350" y="5213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573088" y="6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573088" y="584200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573088" y="1741488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573088" y="4056063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573088" y="4633913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8"/>
            <p:cNvSpPr>
              <a:spLocks/>
            </p:cNvSpPr>
            <p:nvPr/>
          </p:nvSpPr>
          <p:spPr bwMode="auto">
            <a:xfrm>
              <a:off x="573088" y="5213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auto">
            <a:xfrm>
              <a:off x="573088" y="5791200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573088" y="6370638"/>
              <a:ext cx="577850" cy="571500"/>
            </a:xfrm>
            <a:custGeom>
              <a:avLst/>
              <a:gdLst>
                <a:gd name="T0" fmla="*/ 0 w 364"/>
                <a:gd name="T1" fmla="*/ 0 h 360"/>
                <a:gd name="T2" fmla="*/ 0 w 364"/>
                <a:gd name="T3" fmla="*/ 360 h 360"/>
                <a:gd name="T4" fmla="*/ 364 w 364"/>
                <a:gd name="T5" fmla="*/ 0 h 360"/>
                <a:gd name="T6" fmla="*/ 0 w 364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0" y="0"/>
                  </a:moveTo>
                  <a:lnTo>
                    <a:pt x="0" y="360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1150938" y="584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1150938" y="584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1150938" y="1741488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1150938" y="3476625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1150938" y="3476625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1150938" y="5791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1150938" y="6370638"/>
              <a:ext cx="579438" cy="571500"/>
            </a:xfrm>
            <a:custGeom>
              <a:avLst/>
              <a:gdLst>
                <a:gd name="T0" fmla="*/ 0 w 365"/>
                <a:gd name="T1" fmla="*/ 0 h 360"/>
                <a:gd name="T2" fmla="*/ 0 w 365"/>
                <a:gd name="T3" fmla="*/ 360 h 360"/>
                <a:gd name="T4" fmla="*/ 365 w 365"/>
                <a:gd name="T5" fmla="*/ 0 h 360"/>
                <a:gd name="T6" fmla="*/ 0 w 36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0" y="0"/>
                  </a:moveTo>
                  <a:lnTo>
                    <a:pt x="0" y="360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1150938" y="6370638"/>
              <a:ext cx="579438" cy="571500"/>
            </a:xfrm>
            <a:custGeom>
              <a:avLst/>
              <a:gdLst>
                <a:gd name="T0" fmla="*/ 365 w 365"/>
                <a:gd name="T1" fmla="*/ 360 h 360"/>
                <a:gd name="T2" fmla="*/ 365 w 365"/>
                <a:gd name="T3" fmla="*/ 0 h 360"/>
                <a:gd name="T4" fmla="*/ 0 w 365"/>
                <a:gd name="T5" fmla="*/ 360 h 360"/>
                <a:gd name="T6" fmla="*/ 365 w 365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365" y="360"/>
                  </a:moveTo>
                  <a:lnTo>
                    <a:pt x="365" y="0"/>
                  </a:lnTo>
                  <a:lnTo>
                    <a:pt x="0" y="360"/>
                  </a:lnTo>
                  <a:lnTo>
                    <a:pt x="365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1730375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1730375" y="6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1730375" y="584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730375" y="4056063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730375" y="4633913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4"/>
            <p:cNvSpPr>
              <a:spLocks/>
            </p:cNvSpPr>
            <p:nvPr/>
          </p:nvSpPr>
          <p:spPr bwMode="auto">
            <a:xfrm>
              <a:off x="2309813" y="3476625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9"/>
            <p:cNvSpPr>
              <a:spLocks/>
            </p:cNvSpPr>
            <p:nvPr/>
          </p:nvSpPr>
          <p:spPr bwMode="auto">
            <a:xfrm>
              <a:off x="2887663" y="4056063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rot="10800000">
            <a:off x="8760686" y="6350"/>
            <a:ext cx="3431314" cy="6851650"/>
            <a:chOff x="-6350" y="6350"/>
            <a:chExt cx="3473451" cy="6935788"/>
          </a:xfrm>
          <a:solidFill>
            <a:schemeClr val="accent1">
              <a:lumMod val="60000"/>
              <a:lumOff val="40000"/>
              <a:alpha val="45000"/>
            </a:schemeClr>
          </a:solidFill>
        </p:grpSpPr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-6350" y="232092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573088" y="1163638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573088" y="2898775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573088" y="5213350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573088" y="6370638"/>
              <a:ext cx="577850" cy="571500"/>
            </a:xfrm>
            <a:custGeom>
              <a:avLst/>
              <a:gdLst>
                <a:gd name="T0" fmla="*/ 364 w 364"/>
                <a:gd name="T1" fmla="*/ 360 h 360"/>
                <a:gd name="T2" fmla="*/ 364 w 364"/>
                <a:gd name="T3" fmla="*/ 0 h 360"/>
                <a:gd name="T4" fmla="*/ 0 w 364"/>
                <a:gd name="T5" fmla="*/ 360 h 360"/>
                <a:gd name="T6" fmla="*/ 364 w 364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364" y="360"/>
                  </a:moveTo>
                  <a:lnTo>
                    <a:pt x="364" y="0"/>
                  </a:lnTo>
                  <a:lnTo>
                    <a:pt x="0" y="360"/>
                  </a:lnTo>
                  <a:lnTo>
                    <a:pt x="36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9"/>
            <p:cNvSpPr>
              <a:spLocks/>
            </p:cNvSpPr>
            <p:nvPr/>
          </p:nvSpPr>
          <p:spPr bwMode="auto">
            <a:xfrm>
              <a:off x="1150938" y="1741488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/>
            <p:cNvSpPr>
              <a:spLocks/>
            </p:cNvSpPr>
            <p:nvPr/>
          </p:nvSpPr>
          <p:spPr bwMode="auto">
            <a:xfrm>
              <a:off x="1150938" y="4633913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/>
            <p:cNvSpPr>
              <a:spLocks/>
            </p:cNvSpPr>
            <p:nvPr/>
          </p:nvSpPr>
          <p:spPr bwMode="auto">
            <a:xfrm>
              <a:off x="1150938" y="4633913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1730375" y="1163638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1730375" y="1163638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1730375" y="5791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2309813" y="584200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309813" y="584200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309813" y="1163638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2309813" y="2320925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2309813" y="2320925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2309813" y="2898775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2309813" y="3476625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09813" y="5213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4"/>
            <p:cNvSpPr>
              <a:spLocks/>
            </p:cNvSpPr>
            <p:nvPr/>
          </p:nvSpPr>
          <p:spPr bwMode="auto">
            <a:xfrm>
              <a:off x="2309813" y="6370638"/>
              <a:ext cx="577850" cy="571500"/>
            </a:xfrm>
            <a:custGeom>
              <a:avLst/>
              <a:gdLst>
                <a:gd name="T0" fmla="*/ 364 w 364"/>
                <a:gd name="T1" fmla="*/ 360 h 360"/>
                <a:gd name="T2" fmla="*/ 364 w 364"/>
                <a:gd name="T3" fmla="*/ 0 h 360"/>
                <a:gd name="T4" fmla="*/ 0 w 364"/>
                <a:gd name="T5" fmla="*/ 360 h 360"/>
                <a:gd name="T6" fmla="*/ 364 w 364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364" y="360"/>
                  </a:moveTo>
                  <a:lnTo>
                    <a:pt x="364" y="0"/>
                  </a:lnTo>
                  <a:lnTo>
                    <a:pt x="0" y="360"/>
                  </a:lnTo>
                  <a:lnTo>
                    <a:pt x="36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6"/>
            <p:cNvSpPr>
              <a:spLocks/>
            </p:cNvSpPr>
            <p:nvPr/>
          </p:nvSpPr>
          <p:spPr bwMode="auto">
            <a:xfrm>
              <a:off x="2887663" y="6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2887663" y="1741488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5"/>
            <p:cNvSpPr>
              <a:spLocks/>
            </p:cNvSpPr>
            <p:nvPr/>
          </p:nvSpPr>
          <p:spPr bwMode="auto">
            <a:xfrm>
              <a:off x="2887663" y="289877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0"/>
            <p:cNvSpPr>
              <a:spLocks/>
            </p:cNvSpPr>
            <p:nvPr/>
          </p:nvSpPr>
          <p:spPr bwMode="auto">
            <a:xfrm>
              <a:off x="2887663" y="4056063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1"/>
            <p:cNvSpPr>
              <a:spLocks/>
            </p:cNvSpPr>
            <p:nvPr/>
          </p:nvSpPr>
          <p:spPr bwMode="auto">
            <a:xfrm>
              <a:off x="2887663" y="4633913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4"/>
            <p:cNvSpPr>
              <a:spLocks/>
            </p:cNvSpPr>
            <p:nvPr/>
          </p:nvSpPr>
          <p:spPr bwMode="auto">
            <a:xfrm>
              <a:off x="2887663" y="5213350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7"/>
            <p:cNvSpPr>
              <a:spLocks/>
            </p:cNvSpPr>
            <p:nvPr/>
          </p:nvSpPr>
          <p:spPr bwMode="auto">
            <a:xfrm>
              <a:off x="2887663" y="6370638"/>
              <a:ext cx="579438" cy="571500"/>
            </a:xfrm>
            <a:custGeom>
              <a:avLst/>
              <a:gdLst>
                <a:gd name="T0" fmla="*/ 0 w 365"/>
                <a:gd name="T1" fmla="*/ 0 h 360"/>
                <a:gd name="T2" fmla="*/ 0 w 365"/>
                <a:gd name="T3" fmla="*/ 360 h 360"/>
                <a:gd name="T4" fmla="*/ 365 w 365"/>
                <a:gd name="T5" fmla="*/ 0 h 360"/>
                <a:gd name="T6" fmla="*/ 0 w 36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0" y="0"/>
                  </a:moveTo>
                  <a:lnTo>
                    <a:pt x="0" y="360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10800000">
            <a:off x="8189846" y="6350"/>
            <a:ext cx="3429745" cy="6851650"/>
            <a:chOff x="573088" y="6350"/>
            <a:chExt cx="3471862" cy="6935788"/>
          </a:xfrm>
          <a:solidFill>
            <a:schemeClr val="accent1">
              <a:lumMod val="40000"/>
              <a:lumOff val="60000"/>
              <a:alpha val="45000"/>
            </a:schemeClr>
          </a:solidFill>
        </p:grpSpPr>
        <p:sp>
          <p:nvSpPr>
            <p:cNvPr id="129" name="Freeform 44"/>
            <p:cNvSpPr>
              <a:spLocks/>
            </p:cNvSpPr>
            <p:nvPr/>
          </p:nvSpPr>
          <p:spPr bwMode="auto">
            <a:xfrm>
              <a:off x="573088" y="4056063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1150938" y="1163638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9"/>
            <p:cNvSpPr>
              <a:spLocks/>
            </p:cNvSpPr>
            <p:nvPr/>
          </p:nvSpPr>
          <p:spPr bwMode="auto">
            <a:xfrm>
              <a:off x="1730375" y="584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9"/>
            <p:cNvSpPr>
              <a:spLocks/>
            </p:cNvSpPr>
            <p:nvPr/>
          </p:nvSpPr>
          <p:spPr bwMode="auto">
            <a:xfrm>
              <a:off x="1730375" y="3476625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2"/>
            <p:cNvSpPr>
              <a:spLocks/>
            </p:cNvSpPr>
            <p:nvPr/>
          </p:nvSpPr>
          <p:spPr bwMode="auto">
            <a:xfrm>
              <a:off x="2309813" y="6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6"/>
            <p:cNvSpPr>
              <a:spLocks/>
            </p:cNvSpPr>
            <p:nvPr/>
          </p:nvSpPr>
          <p:spPr bwMode="auto">
            <a:xfrm>
              <a:off x="2309813" y="4056063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2887663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2887663" y="584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9"/>
            <p:cNvSpPr>
              <a:spLocks/>
            </p:cNvSpPr>
            <p:nvPr/>
          </p:nvSpPr>
          <p:spPr bwMode="auto">
            <a:xfrm>
              <a:off x="2887663" y="1163638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/>
            <p:cNvSpPr>
              <a:spLocks/>
            </p:cNvSpPr>
            <p:nvPr/>
          </p:nvSpPr>
          <p:spPr bwMode="auto">
            <a:xfrm>
              <a:off x="2887663" y="1163638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2887663" y="2320925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auto">
            <a:xfrm>
              <a:off x="2887663" y="232092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2887663" y="2898775"/>
              <a:ext cx="579438" cy="577850"/>
            </a:xfrm>
            <a:custGeom>
              <a:avLst/>
              <a:gdLst>
                <a:gd name="T0" fmla="*/ 365 w 365"/>
                <a:gd name="T1" fmla="*/ 364 h 364"/>
                <a:gd name="T2" fmla="*/ 365 w 365"/>
                <a:gd name="T3" fmla="*/ 0 h 364"/>
                <a:gd name="T4" fmla="*/ 0 w 365"/>
                <a:gd name="T5" fmla="*/ 364 h 364"/>
                <a:gd name="T6" fmla="*/ 365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365" y="364"/>
                  </a:moveTo>
                  <a:lnTo>
                    <a:pt x="365" y="0"/>
                  </a:lnTo>
                  <a:lnTo>
                    <a:pt x="0" y="364"/>
                  </a:lnTo>
                  <a:lnTo>
                    <a:pt x="36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2887663" y="3476625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2887663" y="4633913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887663" y="5213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2887663" y="5791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2887663" y="6370638"/>
              <a:ext cx="579438" cy="571500"/>
            </a:xfrm>
            <a:custGeom>
              <a:avLst/>
              <a:gdLst>
                <a:gd name="T0" fmla="*/ 365 w 365"/>
                <a:gd name="T1" fmla="*/ 360 h 360"/>
                <a:gd name="T2" fmla="*/ 365 w 365"/>
                <a:gd name="T3" fmla="*/ 0 h 360"/>
                <a:gd name="T4" fmla="*/ 0 w 365"/>
                <a:gd name="T5" fmla="*/ 360 h 360"/>
                <a:gd name="T6" fmla="*/ 365 w 365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365" y="360"/>
                  </a:moveTo>
                  <a:lnTo>
                    <a:pt x="365" y="0"/>
                  </a:lnTo>
                  <a:lnTo>
                    <a:pt x="0" y="360"/>
                  </a:lnTo>
                  <a:lnTo>
                    <a:pt x="365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3467100" y="584200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5"/>
            <p:cNvSpPr>
              <a:spLocks/>
            </p:cNvSpPr>
            <p:nvPr/>
          </p:nvSpPr>
          <p:spPr bwMode="auto">
            <a:xfrm>
              <a:off x="3467100" y="1741488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7"/>
            <p:cNvSpPr>
              <a:spLocks/>
            </p:cNvSpPr>
            <p:nvPr/>
          </p:nvSpPr>
          <p:spPr bwMode="auto">
            <a:xfrm>
              <a:off x="3467100" y="5213350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0"/>
            <p:cNvSpPr>
              <a:spLocks/>
            </p:cNvSpPr>
            <p:nvPr/>
          </p:nvSpPr>
          <p:spPr bwMode="auto">
            <a:xfrm>
              <a:off x="3467100" y="5791200"/>
              <a:ext cx="577850" cy="579438"/>
            </a:xfrm>
            <a:custGeom>
              <a:avLst/>
              <a:gdLst>
                <a:gd name="T0" fmla="*/ 364 w 364"/>
                <a:gd name="T1" fmla="*/ 365 h 365"/>
                <a:gd name="T2" fmla="*/ 364 w 364"/>
                <a:gd name="T3" fmla="*/ 0 h 365"/>
                <a:gd name="T4" fmla="*/ 0 w 364"/>
                <a:gd name="T5" fmla="*/ 365 h 365"/>
                <a:gd name="T6" fmla="*/ 364 w 364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364" y="365"/>
                  </a:moveTo>
                  <a:lnTo>
                    <a:pt x="364" y="0"/>
                  </a:lnTo>
                  <a:lnTo>
                    <a:pt x="0" y="365"/>
                  </a:lnTo>
                  <a:lnTo>
                    <a:pt x="364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 rot="10800000">
            <a:off x="6474189" y="6350"/>
            <a:ext cx="2286498" cy="6851650"/>
            <a:chOff x="3467100" y="6350"/>
            <a:chExt cx="2314576" cy="6935788"/>
          </a:xfrm>
          <a:solidFill>
            <a:schemeClr val="accent1">
              <a:lumMod val="20000"/>
              <a:lumOff val="80000"/>
              <a:alpha val="45000"/>
            </a:schemeClr>
          </a:solidFill>
        </p:grpSpPr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3467100" y="6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467100" y="1163638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9"/>
            <p:cNvSpPr>
              <a:spLocks/>
            </p:cNvSpPr>
            <p:nvPr/>
          </p:nvSpPr>
          <p:spPr bwMode="auto">
            <a:xfrm>
              <a:off x="3467100" y="2898775"/>
              <a:ext cx="577850" cy="577850"/>
            </a:xfrm>
            <a:custGeom>
              <a:avLst/>
              <a:gdLst>
                <a:gd name="T0" fmla="*/ 0 w 364"/>
                <a:gd name="T1" fmla="*/ 0 h 364"/>
                <a:gd name="T2" fmla="*/ 0 w 364"/>
                <a:gd name="T3" fmla="*/ 364 h 364"/>
                <a:gd name="T4" fmla="*/ 364 w 364"/>
                <a:gd name="T5" fmla="*/ 0 h 364"/>
                <a:gd name="T6" fmla="*/ 0 w 364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0" y="0"/>
                  </a:moveTo>
                  <a:lnTo>
                    <a:pt x="0" y="364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3467100" y="3476625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65"/>
            <p:cNvSpPr>
              <a:spLocks/>
            </p:cNvSpPr>
            <p:nvPr/>
          </p:nvSpPr>
          <p:spPr bwMode="auto">
            <a:xfrm>
              <a:off x="3467100" y="4633913"/>
              <a:ext cx="577850" cy="579438"/>
            </a:xfrm>
            <a:custGeom>
              <a:avLst/>
              <a:gdLst>
                <a:gd name="T0" fmla="*/ 0 w 364"/>
                <a:gd name="T1" fmla="*/ 0 h 365"/>
                <a:gd name="T2" fmla="*/ 0 w 364"/>
                <a:gd name="T3" fmla="*/ 365 h 365"/>
                <a:gd name="T4" fmla="*/ 364 w 364"/>
                <a:gd name="T5" fmla="*/ 0 h 365"/>
                <a:gd name="T6" fmla="*/ 0 w 364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5">
                  <a:moveTo>
                    <a:pt x="0" y="0"/>
                  </a:moveTo>
                  <a:lnTo>
                    <a:pt x="0" y="365"/>
                  </a:lnTo>
                  <a:lnTo>
                    <a:pt x="3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8"/>
            <p:cNvSpPr>
              <a:spLocks/>
            </p:cNvSpPr>
            <p:nvPr/>
          </p:nvSpPr>
          <p:spPr bwMode="auto">
            <a:xfrm>
              <a:off x="3467100" y="5213350"/>
              <a:ext cx="577850" cy="577850"/>
            </a:xfrm>
            <a:custGeom>
              <a:avLst/>
              <a:gdLst>
                <a:gd name="T0" fmla="*/ 364 w 364"/>
                <a:gd name="T1" fmla="*/ 364 h 364"/>
                <a:gd name="T2" fmla="*/ 364 w 364"/>
                <a:gd name="T3" fmla="*/ 0 h 364"/>
                <a:gd name="T4" fmla="*/ 0 w 364"/>
                <a:gd name="T5" fmla="*/ 364 h 364"/>
                <a:gd name="T6" fmla="*/ 364 w 364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4">
                  <a:moveTo>
                    <a:pt x="364" y="364"/>
                  </a:moveTo>
                  <a:lnTo>
                    <a:pt x="364" y="0"/>
                  </a:lnTo>
                  <a:lnTo>
                    <a:pt x="0" y="364"/>
                  </a:lnTo>
                  <a:lnTo>
                    <a:pt x="36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72"/>
            <p:cNvSpPr>
              <a:spLocks/>
            </p:cNvSpPr>
            <p:nvPr/>
          </p:nvSpPr>
          <p:spPr bwMode="auto">
            <a:xfrm>
              <a:off x="3467100" y="6370638"/>
              <a:ext cx="577850" cy="571500"/>
            </a:xfrm>
            <a:custGeom>
              <a:avLst/>
              <a:gdLst>
                <a:gd name="T0" fmla="*/ 364 w 364"/>
                <a:gd name="T1" fmla="*/ 360 h 360"/>
                <a:gd name="T2" fmla="*/ 364 w 364"/>
                <a:gd name="T3" fmla="*/ 0 h 360"/>
                <a:gd name="T4" fmla="*/ 0 w 364"/>
                <a:gd name="T5" fmla="*/ 360 h 360"/>
                <a:gd name="T6" fmla="*/ 364 w 364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364" y="360"/>
                  </a:moveTo>
                  <a:lnTo>
                    <a:pt x="364" y="0"/>
                  </a:lnTo>
                  <a:lnTo>
                    <a:pt x="0" y="360"/>
                  </a:lnTo>
                  <a:lnTo>
                    <a:pt x="36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3"/>
            <p:cNvSpPr>
              <a:spLocks/>
            </p:cNvSpPr>
            <p:nvPr/>
          </p:nvSpPr>
          <p:spPr bwMode="auto">
            <a:xfrm>
              <a:off x="4044950" y="5791200"/>
              <a:ext cx="579438" cy="579438"/>
            </a:xfrm>
            <a:custGeom>
              <a:avLst/>
              <a:gdLst>
                <a:gd name="T0" fmla="*/ 0 w 365"/>
                <a:gd name="T1" fmla="*/ 0 h 365"/>
                <a:gd name="T2" fmla="*/ 0 w 365"/>
                <a:gd name="T3" fmla="*/ 365 h 365"/>
                <a:gd name="T4" fmla="*/ 365 w 365"/>
                <a:gd name="T5" fmla="*/ 0 h 365"/>
                <a:gd name="T6" fmla="*/ 0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0" y="0"/>
                  </a:moveTo>
                  <a:lnTo>
                    <a:pt x="0" y="365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5"/>
            <p:cNvSpPr>
              <a:spLocks/>
            </p:cNvSpPr>
            <p:nvPr/>
          </p:nvSpPr>
          <p:spPr bwMode="auto">
            <a:xfrm>
              <a:off x="4044950" y="6370638"/>
              <a:ext cx="579438" cy="571500"/>
            </a:xfrm>
            <a:custGeom>
              <a:avLst/>
              <a:gdLst>
                <a:gd name="T0" fmla="*/ 0 w 365"/>
                <a:gd name="T1" fmla="*/ 0 h 360"/>
                <a:gd name="T2" fmla="*/ 0 w 365"/>
                <a:gd name="T3" fmla="*/ 360 h 360"/>
                <a:gd name="T4" fmla="*/ 365 w 365"/>
                <a:gd name="T5" fmla="*/ 0 h 360"/>
                <a:gd name="T6" fmla="*/ 0 w 36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0">
                  <a:moveTo>
                    <a:pt x="0" y="0"/>
                  </a:moveTo>
                  <a:lnTo>
                    <a:pt x="0" y="360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77"/>
            <p:cNvSpPr>
              <a:spLocks/>
            </p:cNvSpPr>
            <p:nvPr/>
          </p:nvSpPr>
          <p:spPr bwMode="auto">
            <a:xfrm>
              <a:off x="4044950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0"/>
            <p:cNvSpPr>
              <a:spLocks/>
            </p:cNvSpPr>
            <p:nvPr/>
          </p:nvSpPr>
          <p:spPr bwMode="auto">
            <a:xfrm>
              <a:off x="4044950" y="584200"/>
              <a:ext cx="579438" cy="579438"/>
            </a:xfrm>
            <a:custGeom>
              <a:avLst/>
              <a:gdLst>
                <a:gd name="T0" fmla="*/ 365 w 365"/>
                <a:gd name="T1" fmla="*/ 365 h 365"/>
                <a:gd name="T2" fmla="*/ 365 w 365"/>
                <a:gd name="T3" fmla="*/ 0 h 365"/>
                <a:gd name="T4" fmla="*/ 0 w 365"/>
                <a:gd name="T5" fmla="*/ 365 h 365"/>
                <a:gd name="T6" fmla="*/ 365 w 365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365"/>
                  </a:moveTo>
                  <a:lnTo>
                    <a:pt x="365" y="0"/>
                  </a:lnTo>
                  <a:lnTo>
                    <a:pt x="0" y="365"/>
                  </a:lnTo>
                  <a:lnTo>
                    <a:pt x="36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81"/>
            <p:cNvSpPr>
              <a:spLocks/>
            </p:cNvSpPr>
            <p:nvPr/>
          </p:nvSpPr>
          <p:spPr bwMode="auto">
            <a:xfrm>
              <a:off x="5202238" y="6350"/>
              <a:ext cx="579438" cy="577850"/>
            </a:xfrm>
            <a:custGeom>
              <a:avLst/>
              <a:gdLst>
                <a:gd name="T0" fmla="*/ 0 w 365"/>
                <a:gd name="T1" fmla="*/ 0 h 364"/>
                <a:gd name="T2" fmla="*/ 0 w 365"/>
                <a:gd name="T3" fmla="*/ 364 h 364"/>
                <a:gd name="T4" fmla="*/ 365 w 365"/>
                <a:gd name="T5" fmla="*/ 0 h 364"/>
                <a:gd name="T6" fmla="*/ 0 w 36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0"/>
                  </a:moveTo>
                  <a:lnTo>
                    <a:pt x="0" y="364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82"/>
            <p:cNvSpPr>
              <a:spLocks/>
            </p:cNvSpPr>
            <p:nvPr/>
          </p:nvSpPr>
          <p:spPr bwMode="auto">
            <a:xfrm>
              <a:off x="4624388" y="6370638"/>
              <a:ext cx="577850" cy="571500"/>
            </a:xfrm>
            <a:custGeom>
              <a:avLst/>
              <a:gdLst>
                <a:gd name="T0" fmla="*/ 0 w 364"/>
                <a:gd name="T1" fmla="*/ 360 h 360"/>
                <a:gd name="T2" fmla="*/ 0 w 364"/>
                <a:gd name="T3" fmla="*/ 0 h 360"/>
                <a:gd name="T4" fmla="*/ 364 w 364"/>
                <a:gd name="T5" fmla="*/ 360 h 360"/>
                <a:gd name="T6" fmla="*/ 0 w 364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360">
                  <a:moveTo>
                    <a:pt x="0" y="360"/>
                  </a:moveTo>
                  <a:lnTo>
                    <a:pt x="0" y="0"/>
                  </a:lnTo>
                  <a:lnTo>
                    <a:pt x="364" y="36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E72A17-51FF-4635-8AF4-411A877FC182}"/>
              </a:ext>
            </a:extLst>
          </p:cNvPr>
          <p:cNvSpPr txBox="1"/>
          <p:nvPr/>
        </p:nvSpPr>
        <p:spPr>
          <a:xfrm>
            <a:off x="622184" y="3013502"/>
            <a:ext cx="343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01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Iridium’s WRC-23	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225D6-FC48-4EA9-A052-3EB24651B9BF}"/>
              </a:ext>
            </a:extLst>
          </p:cNvPr>
          <p:cNvSpPr txBox="1"/>
          <p:nvPr/>
        </p:nvSpPr>
        <p:spPr>
          <a:xfrm>
            <a:off x="457200" y="1551994"/>
            <a:ext cx="1127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Consider the agenda items of interest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Identify the Working Party where studies will be carried out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Conclude  </a:t>
            </a:r>
          </a:p>
        </p:txBody>
      </p:sp>
    </p:spTree>
    <p:extLst>
      <p:ext uri="{BB962C8B-B14F-4D97-AF65-F5344CB8AC3E}">
        <p14:creationId xmlns:p14="http://schemas.microsoft.com/office/powerpoint/2010/main" val="250466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1.11 - GMDSS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AI 1.11: Modernization of the Global Maritime Distress and Safety Service (GMDSS) and the addition of new satellite systems.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China proactive, seeking spectrum for its COMPASS system (currently being assessed by the IMO)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Globalstar likely to jostle for position to protect their spectrum assignments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seeks to: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Protect 1621.35 - 1626.5 MHz, identified for GMDSS at WRC-19, and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Protect 1618.25 – 1626.5 MHz, identified by ICAO for AMS(R)S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welcomes opportunities to expand GMDSS, provided that existing MSS uses are </a:t>
            </a:r>
            <a:r>
              <a:rPr lang="en-GB" sz="2400" u="sng" dirty="0">
                <a:latin typeface="+mj-lt"/>
              </a:rPr>
              <a:t>protected</a:t>
            </a:r>
            <a:r>
              <a:rPr lang="en-GB" sz="2400" dirty="0">
                <a:latin typeface="+mj-lt"/>
              </a:rPr>
              <a:t>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being studied in WP4C. 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34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1.18 – New MSS Allocations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Identifies spectrum in the L- and S-bands for mobile satellite systems for the provision of “Internet of Things” (IoT) services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Several small frequency bands around 1700 MHz earmarked in Resolution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proposed by the “small-sat” industry, seeking to expand IoT services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welcomes new spectrum capacity for the satellite industry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being studied by WP4C.</a:t>
            </a:r>
          </a:p>
        </p:txBody>
      </p:sp>
    </p:spTree>
    <p:extLst>
      <p:ext uri="{BB962C8B-B14F-4D97-AF65-F5344CB8AC3E}">
        <p14:creationId xmlns:p14="http://schemas.microsoft.com/office/powerpoint/2010/main" val="92831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1.7 – Aeronautical Satellite VHF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Identify a new satellite allocation (AMS(R)S) to support aircraft-to-satellite links in the 118–137 MHz band.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Currently used for aeronautical mobile - proponents seeking a new allocation to support air traffic control (ATC) via satellite, using the same radios.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Focus is on remote and underserved areas – of interest to ATC across Africa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supports additional satellite connectivity for aircraft communications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Technical studies required by ITU and by ICAO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At the ITU, the agenda item is being studied at WP5B.</a:t>
            </a:r>
          </a:p>
        </p:txBody>
      </p:sp>
    </p:spTree>
    <p:extLst>
      <p:ext uri="{BB962C8B-B14F-4D97-AF65-F5344CB8AC3E}">
        <p14:creationId xmlns:p14="http://schemas.microsoft.com/office/powerpoint/2010/main" val="36861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1.8 – Unmanned Aircraft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Seeking to identify existing FSS allocations for the support of unmanned aerial vehicles (UAV)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This agenda item has a difficult history: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Was introduced at WRC-15, but resulted in an unsatisfactory outcome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Studies have been slow to progress in ITU Working Parties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Proponents of the agenda item include UAS manufacturers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Significant input expected from ICAO.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being studied at WP5B.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1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1.6 – Suborbital Vehicles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Identify frequency allocations to support sub-orbital vehicles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Proponents of the agenda item include Virgin Galactic and Blue Origin.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supports this agenda item and promote the inclusion of its frequencies to support communications with sub-orbital vehicles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being studied at WP5B.</a:t>
            </a:r>
          </a:p>
        </p:txBody>
      </p:sp>
    </p:spTree>
    <p:extLst>
      <p:ext uri="{BB962C8B-B14F-4D97-AF65-F5344CB8AC3E}">
        <p14:creationId xmlns:p14="http://schemas.microsoft.com/office/powerpoint/2010/main" val="282109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59"/>
            <a:ext cx="10515600" cy="88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Agenda Item 1.17 – Inter-Satellite Links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1994"/>
            <a:ext cx="1127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Seeking to identify frequency bands for use by inter-satellite links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Increased interest in interconnection between NGSO/GSO and NGSO/NGSO satellite systems but …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Radio Regulations has specific allocations for inter-satellite links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Agenda item will consider any changes necessary to support this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Iridium is concerned that it’s feeder link frequency bands (29.1–29.3 GHz and 19.4–19.6 GHz) fall within the scope of this agenda item – protection of these is critical to safe and reliable operation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agenda item is being studied at WP4A</a:t>
            </a:r>
          </a:p>
        </p:txBody>
      </p:sp>
    </p:spTree>
    <p:extLst>
      <p:ext uri="{BB962C8B-B14F-4D97-AF65-F5344CB8AC3E}">
        <p14:creationId xmlns:p14="http://schemas.microsoft.com/office/powerpoint/2010/main" val="30833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4BB5-7530-49A4-9DC7-13B5DCE5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28" y="497392"/>
            <a:ext cx="10515600" cy="574441"/>
          </a:xfrm>
        </p:spPr>
        <p:txBody>
          <a:bodyPr>
            <a:noAutofit/>
          </a:bodyPr>
          <a:lstStyle/>
          <a:p>
            <a:r>
              <a:rPr lang="en-GB" b="1" dirty="0">
                <a:latin typeface="+mj-lt"/>
              </a:rPr>
              <a:t>In summary</a:t>
            </a:r>
            <a:endParaRPr lang="en-GB" b="1" i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4062EF-EED2-4873-84CF-2A815D6466D2}"/>
              </a:ext>
            </a:extLst>
          </p:cNvPr>
          <p:cNvSpPr txBox="1">
            <a:spLocks/>
          </p:cNvSpPr>
          <p:nvPr/>
        </p:nvSpPr>
        <p:spPr>
          <a:xfrm>
            <a:off x="435528" y="1690690"/>
            <a:ext cx="11275503" cy="2719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WRC-23 will consider a diverse set of agenda items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Iridium is supportive of new applications but urges administrations to ensure existing networks like its own are not impacted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will engage in all of the work of the relevant Work Parties, and will be honoured to update EACO on developments of each item</a:t>
            </a:r>
            <a:endParaRPr lang="en-GB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721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8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872A1"/>
      </a:accent1>
      <a:accent2>
        <a:srgbClr val="2B7C78"/>
      </a:accent2>
      <a:accent3>
        <a:srgbClr val="EA6C00"/>
      </a:accent3>
      <a:accent4>
        <a:srgbClr val="C91719"/>
      </a:accent4>
      <a:accent5>
        <a:srgbClr val="803066"/>
      </a:accent5>
      <a:accent6>
        <a:srgbClr val="698A12"/>
      </a:accent6>
      <a:hlink>
        <a:srgbClr val="A05024"/>
      </a:hlink>
      <a:folHlink>
        <a:srgbClr val="FEC037"/>
      </a:folHlink>
    </a:clrScheme>
    <a:fontScheme name="Custom 1">
      <a:majorFont>
        <a:latin typeface="Segoe UI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t is the IMO - Presentation" id="{32679F31-3043-4860-A361-768225E15CE9}" vid="{7DF8FE02-6C8B-433D-ACF1-A91BF9DA2C95}"/>
    </a:ext>
  </a:extLst>
</a:theme>
</file>

<file path=ppt/theme/theme2.xml><?xml version="1.0" encoding="utf-8"?>
<a:theme xmlns:a="http://schemas.openxmlformats.org/drawingml/2006/main" name="1_Custom Design">
  <a:themeElements>
    <a:clrScheme name="Colors 9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872A1"/>
      </a:accent1>
      <a:accent2>
        <a:srgbClr val="2B7C78"/>
      </a:accent2>
      <a:accent3>
        <a:srgbClr val="EA6C00"/>
      </a:accent3>
      <a:accent4>
        <a:srgbClr val="C91719"/>
      </a:accent4>
      <a:accent5>
        <a:srgbClr val="803066"/>
      </a:accent5>
      <a:accent6>
        <a:srgbClr val="698A12"/>
      </a:accent6>
      <a:hlink>
        <a:srgbClr val="A05024"/>
      </a:hlink>
      <a:folHlink>
        <a:srgbClr val="FEC037"/>
      </a:folHlink>
    </a:clrScheme>
    <a:fontScheme name="Custom 1">
      <a:majorFont>
        <a:latin typeface="Segoe UI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t is the IMO - Presentation" id="{32679F31-3043-4860-A361-768225E15CE9}" vid="{58C8C23F-CE44-4B96-80B3-B89054165A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65EFF9AB9914FA45770E596A70434" ma:contentTypeVersion="12" ma:contentTypeDescription="Create a new document." ma:contentTypeScope="" ma:versionID="f11b4b499f3920d7a5aaa93d154f5ef8">
  <xsd:schema xmlns:xsd="http://www.w3.org/2001/XMLSchema" xmlns:xs="http://www.w3.org/2001/XMLSchema" xmlns:p="http://schemas.microsoft.com/office/2006/metadata/properties" xmlns:ns2="e536ed3c-ebaf-4646-9732-49ee69ce3ce9" xmlns:ns3="08be5d53-1c60-458a-ac50-cb44cfe17706" targetNamespace="http://schemas.microsoft.com/office/2006/metadata/properties" ma:root="true" ma:fieldsID="94c232c6418cc6659cf5b59cf50df322" ns2:_="" ns3:_="">
    <xsd:import namespace="e536ed3c-ebaf-4646-9732-49ee69ce3ce9"/>
    <xsd:import namespace="08be5d53-1c60-458a-ac50-cb44cfe177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6ed3c-ebaf-4646-9732-49ee69ce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e5d53-1c60-458a-ac50-cb44cfe177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88382-8FEF-4D38-8A80-32C7D6092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3BF21-D25C-4DE5-866A-A130701F4DC6}">
  <ds:schemaRefs>
    <ds:schemaRef ds:uri="e536ed3c-ebaf-4646-9732-49ee69ce3ce9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8be5d53-1c60-458a-ac50-cb44cfe1770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DAE280-3C32-45BF-96EE-5BD7E60AA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36ed3c-ebaf-4646-9732-49ee69ce3ce9"/>
    <ds:schemaRef ds:uri="08be5d53-1c60-458a-ac50-cb44cfe177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What is the IMO - Presentation</Template>
  <TotalTime>566</TotalTime>
  <Words>849</Words>
  <Application>Microsoft Office PowerPoint</Application>
  <PresentationFormat>Widescreen</PresentationFormat>
  <Paragraphs>125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open sans</vt:lpstr>
      <vt:lpstr>Arial</vt:lpstr>
      <vt:lpstr>Courier New</vt:lpstr>
      <vt:lpstr>Segoe UI Semibold</vt:lpstr>
      <vt:lpstr>open sans</vt:lpstr>
      <vt:lpstr>Office Theme</vt:lpstr>
      <vt:lpstr>1_Custom Design</vt:lpstr>
      <vt:lpstr>PowerPoint Presentation</vt:lpstr>
      <vt:lpstr>Iridium’s WRC-23 Objectives</vt:lpstr>
      <vt:lpstr>Agenda Item 1.11 - GMDSS </vt:lpstr>
      <vt:lpstr>Agenda Item 1.18 – New MSS Allocations </vt:lpstr>
      <vt:lpstr>Agenda Item 1.7 – Aeronautical Satellite VHF  </vt:lpstr>
      <vt:lpstr>Agenda Item 1.8 – Unmanned Aircraft </vt:lpstr>
      <vt:lpstr>Agenda Item 1.6 – Suborbital Vehicles </vt:lpstr>
      <vt:lpstr>Agenda Item 1.17 – Inter-Satellite Links </vt:lpstr>
      <vt:lpstr>In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Abdou Khadre LO</dc:creator>
  <cp:lastModifiedBy>Windows User</cp:lastModifiedBy>
  <cp:revision>48</cp:revision>
  <dcterms:created xsi:type="dcterms:W3CDTF">2017-09-19T18:20:15Z</dcterms:created>
  <dcterms:modified xsi:type="dcterms:W3CDTF">2020-11-10T07:12:26Z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0x01010092965EFF9AB9914FA45770E596A70434</vt:lpwstr>
  </property>
</Properties>
</file>